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712" r:id="rId5"/>
  </p:sldMasterIdLst>
  <p:notesMasterIdLst>
    <p:notesMasterId r:id="rId25"/>
  </p:notesMasterIdLst>
  <p:sldIdLst>
    <p:sldId id="1057" r:id="rId6"/>
    <p:sldId id="1122" r:id="rId7"/>
    <p:sldId id="1138" r:id="rId8"/>
    <p:sldId id="1127" r:id="rId9"/>
    <p:sldId id="1126" r:id="rId10"/>
    <p:sldId id="1139" r:id="rId11"/>
    <p:sldId id="1124" r:id="rId12"/>
    <p:sldId id="1135" r:id="rId13"/>
    <p:sldId id="1125" r:id="rId14"/>
    <p:sldId id="1141" r:id="rId15"/>
    <p:sldId id="1136" r:id="rId16"/>
    <p:sldId id="1128" r:id="rId17"/>
    <p:sldId id="1129" r:id="rId18"/>
    <p:sldId id="1131" r:id="rId19"/>
    <p:sldId id="1132" r:id="rId20"/>
    <p:sldId id="1133" r:id="rId21"/>
    <p:sldId id="1137" r:id="rId22"/>
    <p:sldId id="1140" r:id="rId23"/>
    <p:sldId id="1071" r:id="rId2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290E4E-CDCA-848A-AF87-54192FE8C0EF}" name="Kaouass E.M. (El Mustapha)" initials="KE(M" userId="S::155826@rotterdam.nl::0e83c32b-b2a1-4a4b-b191-dc61e43edcd7" providerId="AD"/>
  <p188:author id="{67AF3B65-BF38-1F18-F37D-216F5D470DB0}" name="Karen Ohlenbusch | Upsiders" initials="KO|U" userId="S::karen@upsiders.nl::ff8206e9-5c52-477c-adac-7bc8c70eb7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B4FE"/>
    <a:srgbClr val="B0E4D0"/>
    <a:srgbClr val="F07CDF"/>
    <a:srgbClr val="CF9DC4"/>
    <a:srgbClr val="CCFFCC"/>
    <a:srgbClr val="FF7E79"/>
    <a:srgbClr val="3C9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Stijl, licht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290" autoAdjust="0"/>
  </p:normalViewPr>
  <p:slideViewPr>
    <p:cSldViewPr snapToGrid="0">
      <p:cViewPr varScale="1">
        <p:scale>
          <a:sx n="110" d="100"/>
          <a:sy n="110" d="100"/>
        </p:scale>
        <p:origin x="1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86A94-C299-4488-865D-51AD48C59E28}" type="datetimeFigureOut">
              <a:rPr lang="nl-NL" smtClean="0"/>
              <a:t>11-02-2025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79CC5-379B-4EBF-B167-59EE80AAAEF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8374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182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50342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4900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6665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6804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85911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13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22400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9430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216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9180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0847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5349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6695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2000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4013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6804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5D707-03BB-ACF1-600D-2079FFC95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06856DD-57C8-5F91-43FF-C39E1B389F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F4EEB8A-C14D-5DCF-D9C8-33CBB4EF3C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8338E4B-A866-54EC-E669-1A210F0226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79CC5-379B-4EBF-B167-59EE80AAAEF5}" type="slidenum">
              <a:rPr lang="nl-NL" smtClean="0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2851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72DA39-8D61-5F59-5E03-98704126DD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CDDA7F-5F51-F04E-E318-A95D2877C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F432402-F2DF-EDDC-F622-FAC6585C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14B5E14-C784-12C1-EDEB-93358858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8EB411-B0EE-45C6-64CE-9110DB111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225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D707F2-B8C7-7DBA-8F75-2B0FCE3E0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A90190B-CCDD-349F-6B29-864B5A4E6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04F54AB-C629-331E-9D6C-91DE161B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100792-CDAB-319F-E0C4-9A6F79EE5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1FBF59-A304-4E6D-97A4-F306EA19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324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4E5E656-1ED6-A1D9-9504-AC9AD358F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0EF78C7-BD03-84AA-3F00-32DD2B000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D4B2F0-A527-BCC2-7873-113F1377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68CA06-6AAE-A469-0E34-40CE27DB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4A29E6B-8611-70DC-9AFD-318DA8BA1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5749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3" y="1608000"/>
            <a:ext cx="11327997" cy="4560000"/>
          </a:xfrm>
        </p:spPr>
        <p:txBody>
          <a:bodyPr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08351A6-4ABE-C549-950F-D5B72CD748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99504" y="6527797"/>
            <a:ext cx="2743200" cy="1991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C4102DC-83C0-574E-BB49-AF0B4F1E32E0}"/>
              </a:ext>
            </a:extLst>
          </p:cNvPr>
          <p:cNvSpPr txBox="1">
            <a:spLocks/>
          </p:cNvSpPr>
          <p:nvPr userDrawn="1"/>
        </p:nvSpPr>
        <p:spPr>
          <a:xfrm>
            <a:off x="9811657" y="6527797"/>
            <a:ext cx="1631047" cy="1991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nl-NL"/>
            </a:defPPr>
            <a:lvl1pPr marL="0" algn="r" defTabSz="685800" rtl="0" eaLnBrk="1" latinLnBrk="0" hangingPunct="1">
              <a:defRPr sz="7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F585B7-46C8-9E40-8787-CB231A490F9B}" type="datetime4">
              <a:rPr lang="nl-NL" sz="1000" smtClean="0"/>
              <a:pPr/>
              <a:t>11 februari 2025</a:t>
            </a:fld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1846988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267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2" spcCol="468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782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495"/>
          </a:xfrm>
          <a:prstGeom prst="rect">
            <a:avLst/>
          </a:prstGeom>
        </p:spPr>
      </p:pic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85292067-D04E-EE40-B16F-5668AD7590FE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-3175" y="0"/>
            <a:ext cx="6101229" cy="6858000"/>
          </a:xfrm>
          <a:custGeom>
            <a:avLst/>
            <a:gdLst>
              <a:gd name="connsiteX0" fmla="*/ 0 w 6099175"/>
              <a:gd name="connsiteY0" fmla="*/ 0 h 6858000"/>
              <a:gd name="connsiteX1" fmla="*/ 5773588 w 6099175"/>
              <a:gd name="connsiteY1" fmla="*/ 0 h 6858000"/>
              <a:gd name="connsiteX2" fmla="*/ 5773588 w 6099175"/>
              <a:gd name="connsiteY2" fmla="*/ 1152000 h 6858000"/>
              <a:gd name="connsiteX3" fmla="*/ 6099175 w 6099175"/>
              <a:gd name="connsiteY3" fmla="*/ 1152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  <a:gd name="connsiteX0" fmla="*/ 0 w 6099175"/>
              <a:gd name="connsiteY0" fmla="*/ 0 h 6858000"/>
              <a:gd name="connsiteX1" fmla="*/ 5773588 w 6099175"/>
              <a:gd name="connsiteY1" fmla="*/ 0 h 6858000"/>
              <a:gd name="connsiteX2" fmla="*/ 5773588 w 6099175"/>
              <a:gd name="connsiteY2" fmla="*/ 1276287 h 6858000"/>
              <a:gd name="connsiteX3" fmla="*/ 6099175 w 6099175"/>
              <a:gd name="connsiteY3" fmla="*/ 1152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  <a:gd name="connsiteX6" fmla="*/ 0 w 6099175"/>
              <a:gd name="connsiteY6" fmla="*/ 0 h 6858000"/>
              <a:gd name="connsiteX0" fmla="*/ 0 w 6108053"/>
              <a:gd name="connsiteY0" fmla="*/ 0 h 6858000"/>
              <a:gd name="connsiteX1" fmla="*/ 5773588 w 6108053"/>
              <a:gd name="connsiteY1" fmla="*/ 0 h 6858000"/>
              <a:gd name="connsiteX2" fmla="*/ 5773588 w 6108053"/>
              <a:gd name="connsiteY2" fmla="*/ 1276287 h 6858000"/>
              <a:gd name="connsiteX3" fmla="*/ 6108053 w 6108053"/>
              <a:gd name="connsiteY3" fmla="*/ 1240776 h 6858000"/>
              <a:gd name="connsiteX4" fmla="*/ 6099175 w 6108053"/>
              <a:gd name="connsiteY4" fmla="*/ 6858000 h 6858000"/>
              <a:gd name="connsiteX5" fmla="*/ 0 w 6108053"/>
              <a:gd name="connsiteY5" fmla="*/ 6858000 h 6858000"/>
              <a:gd name="connsiteX6" fmla="*/ 0 w 6108053"/>
              <a:gd name="connsiteY6" fmla="*/ 0 h 6858000"/>
              <a:gd name="connsiteX0" fmla="*/ 0 w 6101229"/>
              <a:gd name="connsiteY0" fmla="*/ 0 h 6858000"/>
              <a:gd name="connsiteX1" fmla="*/ 5773588 w 6101229"/>
              <a:gd name="connsiteY1" fmla="*/ 0 h 6858000"/>
              <a:gd name="connsiteX2" fmla="*/ 5773588 w 6101229"/>
              <a:gd name="connsiteY2" fmla="*/ 1276287 h 6858000"/>
              <a:gd name="connsiteX3" fmla="*/ 6101229 w 6101229"/>
              <a:gd name="connsiteY3" fmla="*/ 1274896 h 6858000"/>
              <a:gd name="connsiteX4" fmla="*/ 6099175 w 6101229"/>
              <a:gd name="connsiteY4" fmla="*/ 6858000 h 6858000"/>
              <a:gd name="connsiteX5" fmla="*/ 0 w 6101229"/>
              <a:gd name="connsiteY5" fmla="*/ 6858000 h 6858000"/>
              <a:gd name="connsiteX6" fmla="*/ 0 w 6101229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01229" h="6858000">
                <a:moveTo>
                  <a:pt x="0" y="0"/>
                </a:moveTo>
                <a:lnTo>
                  <a:pt x="5773588" y="0"/>
                </a:lnTo>
                <a:lnTo>
                  <a:pt x="5773588" y="1276287"/>
                </a:lnTo>
                <a:lnTo>
                  <a:pt x="6101229" y="1274896"/>
                </a:lnTo>
                <a:cubicBezTo>
                  <a:pt x="6098270" y="3147304"/>
                  <a:pt x="6102134" y="4985592"/>
                  <a:pt x="6099175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450212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495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16" name="Tijdelijke aanduiding voor afbeelding 15"/>
          <p:cNvSpPr>
            <a:spLocks noGrp="1"/>
          </p:cNvSpPr>
          <p:nvPr>
            <p:ph type="pic" sz="quarter" idx="11"/>
          </p:nvPr>
        </p:nvSpPr>
        <p:spPr>
          <a:xfrm>
            <a:off x="0" y="14105"/>
            <a:ext cx="12192000" cy="3427413"/>
          </a:xfrm>
          <a:custGeom>
            <a:avLst/>
            <a:gdLst>
              <a:gd name="connsiteX0" fmla="*/ 5772000 w 12192000"/>
              <a:gd name="connsiteY0" fmla="*/ 1 h 3427413"/>
              <a:gd name="connsiteX1" fmla="*/ 5772000 w 12192000"/>
              <a:gd name="connsiteY1" fmla="*/ 1144801 h 3427413"/>
              <a:gd name="connsiteX2" fmla="*/ 6420000 w 12192000"/>
              <a:gd name="connsiteY2" fmla="*/ 1144801 h 3427413"/>
              <a:gd name="connsiteX3" fmla="*/ 64200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  <a:gd name="connsiteX0" fmla="*/ 5772000 w 12192000"/>
              <a:gd name="connsiteY0" fmla="*/ 1 h 3427413"/>
              <a:gd name="connsiteX1" fmla="*/ 5780877 w 12192000"/>
              <a:gd name="connsiteY1" fmla="*/ 1277966 h 3427413"/>
              <a:gd name="connsiteX2" fmla="*/ 6420000 w 12192000"/>
              <a:gd name="connsiteY2" fmla="*/ 1144801 h 3427413"/>
              <a:gd name="connsiteX3" fmla="*/ 6420000 w 12192000"/>
              <a:gd name="connsiteY3" fmla="*/ 1 h 3427413"/>
              <a:gd name="connsiteX4" fmla="*/ 5772000 w 12192000"/>
              <a:gd name="connsiteY4" fmla="*/ 1 h 3427413"/>
              <a:gd name="connsiteX5" fmla="*/ 0 w 12192000"/>
              <a:gd name="connsiteY5" fmla="*/ 0 h 3427413"/>
              <a:gd name="connsiteX6" fmla="*/ 12192000 w 12192000"/>
              <a:gd name="connsiteY6" fmla="*/ 0 h 3427413"/>
              <a:gd name="connsiteX7" fmla="*/ 12192000 w 12192000"/>
              <a:gd name="connsiteY7" fmla="*/ 3427413 h 3427413"/>
              <a:gd name="connsiteX8" fmla="*/ 0 w 12192000"/>
              <a:gd name="connsiteY8" fmla="*/ 3427413 h 3427413"/>
              <a:gd name="connsiteX9" fmla="*/ 0 w 12192000"/>
              <a:gd name="connsiteY9" fmla="*/ 0 h 3427413"/>
              <a:gd name="connsiteX0" fmla="*/ 5772000 w 12192000"/>
              <a:gd name="connsiteY0" fmla="*/ 1 h 3427413"/>
              <a:gd name="connsiteX1" fmla="*/ 5780877 w 12192000"/>
              <a:gd name="connsiteY1" fmla="*/ 1277966 h 3427413"/>
              <a:gd name="connsiteX2" fmla="*/ 6420000 w 12192000"/>
              <a:gd name="connsiteY2" fmla="*/ 1269088 h 3427413"/>
              <a:gd name="connsiteX3" fmla="*/ 6420000 w 12192000"/>
              <a:gd name="connsiteY3" fmla="*/ 1 h 3427413"/>
              <a:gd name="connsiteX4" fmla="*/ 5772000 w 12192000"/>
              <a:gd name="connsiteY4" fmla="*/ 1 h 3427413"/>
              <a:gd name="connsiteX5" fmla="*/ 0 w 12192000"/>
              <a:gd name="connsiteY5" fmla="*/ 0 h 3427413"/>
              <a:gd name="connsiteX6" fmla="*/ 12192000 w 12192000"/>
              <a:gd name="connsiteY6" fmla="*/ 0 h 3427413"/>
              <a:gd name="connsiteX7" fmla="*/ 12192000 w 12192000"/>
              <a:gd name="connsiteY7" fmla="*/ 3427413 h 3427413"/>
              <a:gd name="connsiteX8" fmla="*/ 0 w 12192000"/>
              <a:gd name="connsiteY8" fmla="*/ 3427413 h 3427413"/>
              <a:gd name="connsiteX9" fmla="*/ 0 w 12192000"/>
              <a:gd name="connsiteY9" fmla="*/ 0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3427413">
                <a:moveTo>
                  <a:pt x="5772000" y="1"/>
                </a:moveTo>
                <a:lnTo>
                  <a:pt x="5780877" y="1277966"/>
                </a:lnTo>
                <a:lnTo>
                  <a:pt x="6420000" y="1269088"/>
                </a:lnTo>
                <a:lnTo>
                  <a:pt x="6420000" y="1"/>
                </a:lnTo>
                <a:lnTo>
                  <a:pt x="57720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648000" anchor="ctr" anchorCtr="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Webinar 10 september 2024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2751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504"/>
            <a:ext cx="12192000" cy="1682495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6812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8"/>
            <a:ext cx="12192000" cy="168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758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19" name="Afbeelding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556251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A3B88-8125-EAC6-733A-F6A57759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71CEAC-756C-0DD6-01B5-370CA0227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6DFBB1-768E-4C21-C254-4EC8AAE49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4E247E-500D-EEB6-BEB8-257897A9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D7E2D7-2E74-E9FC-2FA0-82047621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1670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3373474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4659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13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258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>
          <p15:clr>
            <a:srgbClr val="FBAE40"/>
          </p15:clr>
        </p15:guide>
        <p15:guide id="2" pos="3693">
          <p15:clr>
            <a:srgbClr val="FBAE40"/>
          </p15:clr>
        </p15:guide>
        <p15:guide id="3" orient="horz" pos="166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74759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6114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24801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Webinar 10 september 2024</a:t>
            </a:r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4446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7483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 dirty="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72919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C57DB-C401-45E1-C0A8-523280AC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D01F7B-A067-C280-2325-C6B7D836F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6595EC-B9A0-659D-692C-090FAEE7B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612C2E-DEE2-4807-7E7D-9B8556448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BAEE46-FDD0-76D1-273D-0799B806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91347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8452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0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10512891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500478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 dirty="0"/>
              <a:t>Klik op het pictogram als u een afbeelding wilt toevoegen</a:t>
            </a:r>
          </a:p>
        </p:txBody>
      </p:sp>
    </p:spTree>
    <p:extLst>
      <p:ext uri="{BB962C8B-B14F-4D97-AF65-F5344CB8AC3E}">
        <p14:creationId xmlns:p14="http://schemas.microsoft.com/office/powerpoint/2010/main" val="2358930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66218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73171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Webinar 10 september 2024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2646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654726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Webinar 10 september 2024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2278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7550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F93ACA-5312-13E7-0877-2D4A5CC9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E88A45-416C-79E5-10C1-62B9D645F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F177ECF-2780-76A1-2E3E-37D8D792C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AE6A657-178E-BCCA-4672-F120D84C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EE76943-6061-A5E5-64A5-F9D6C3622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F87A29-890E-44EF-E793-97AB7C04F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54627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720000" tIns="1152000" rIns="91440" bIns="45720" rtlCol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 dirty="0"/>
              <a:t>Klik op het pictogram als u een afbeelding wilt toevoegen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480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vert="horz" wrap="square" lIns="720000" tIns="1152000" rIns="91440" bIns="45720" rtlCol="0">
            <a:noAutofit/>
          </a:bodyPr>
          <a:lstStyle>
            <a:lvl1pPr>
              <a:defRPr lang="nl-NL"/>
            </a:lvl1pPr>
          </a:lstStyle>
          <a:p>
            <a:pPr lvl="0"/>
            <a:r>
              <a:rPr lang="nl-NL" dirty="0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7587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903966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0530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63562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68189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7267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419"/>
            <a:ext cx="12192000" cy="1682495"/>
          </a:xfrm>
          <a:prstGeom prst="rect">
            <a:avLst/>
          </a:prstGeom>
        </p:spPr>
      </p:pic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11353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1682495"/>
          </a:xfrm>
          <a:prstGeom prst="rect">
            <a:avLst/>
          </a:prstGeom>
        </p:spPr>
      </p:pic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7712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op het pictogram als u een afbeelding wilt toevoegen</a:t>
            </a:r>
          </a:p>
        </p:txBody>
      </p:sp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" y="-7419"/>
            <a:ext cx="12192000" cy="1682495"/>
          </a:xfrm>
          <a:prstGeom prst="rect">
            <a:avLst/>
          </a:prstGeom>
        </p:spPr>
      </p:pic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Webinar 10 september 2024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71745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A8D1AC-A8E7-5D98-6673-0200578DC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FE0C68A-8160-F157-0F82-0C1AB5A1E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044931F-D6A8-E495-1252-6DA1F9D6C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0BEA285-214E-A4EB-8AA8-FECDB734F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0F67C88-68D7-67CD-D4E0-80E11322A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66A09F0-FC15-B013-46B1-7D65B03D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93C46ED-8759-0396-BE94-D5C5E937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AA0D999-8954-950A-9B89-D7A1938C7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477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90F97C-5ED9-882D-EA82-DACFFF080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68112EF-85AC-0C57-25B1-6D6226CBD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97D32C-4BD9-ADA2-B416-94C602A80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26714C8-185B-F608-A731-89222F4B1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97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42FD897-0C70-5293-11E6-2585ED5E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A3C7B18-85CC-BA5F-189F-29209F55F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DB6221-AD6F-1858-415B-37345D0E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895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B07AF-D83F-0507-314E-773F220B4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C3744D-E4D9-75B4-2E9B-D48D459A7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8710CC7-43A5-27D6-DDE7-BB1765D16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653BCF-D322-D4A8-C8EF-537231348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703C51-FE84-0309-F0B6-5AB2274D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D46F720-737D-32F9-E7C3-183B7A371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337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15D4FC-649B-92AE-CF8A-A7E99FB24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15B8479-C3AC-282F-6DB9-382804D4B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6CCC6E-FE78-5F09-118D-70D8C2DCA6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0F7116-1ECC-18EF-9B58-EE3CD2B47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Regiegroep, RAO maart 2023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2D1451-06F4-C939-F7CF-E80D711DE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Webinar 10 september 2024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43AA50-09E1-B778-5FD7-8C2275DC7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031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9" Type="http://schemas.openxmlformats.org/officeDocument/2006/relationships/image" Target="../media/image1.png"/><Relationship Id="rId21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46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slideLayout" Target="../slideLayouts/slideLayout45.xml"/><Relationship Id="rId38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slideLayout" Target="../slideLayouts/slideLayout44.xml"/><Relationship Id="rId37" Type="http://schemas.openxmlformats.org/officeDocument/2006/relationships/slideLayout" Target="../slideLayouts/slideLayout49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36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slideLayout" Target="../slideLayouts/slideLayout47.xml"/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123D7C-174E-20B2-8D60-74C4F152F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69100E9-8CDA-C7CD-16E2-39FE5D08C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DFA8E1-393F-2B66-7568-F1A4BA8FB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03984B-8A4F-829C-E92A-A5C1B338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Webinar 10 september 2024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8F76C8-5433-E0D2-A713-E12FEA226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E37FE-5B7C-4243-97A4-B7316DD5F9ED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105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1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NL" dirty="0"/>
              <a:t>Regiegroep, RAO maart 2023</a:t>
            </a:r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nl-NL" dirty="0"/>
              <a:t>Webinar 10 september 2024</a:t>
            </a:r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310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49" r:id="rId3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formnaarwerk.nl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werkcentrumrijnmond.nl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werk.nl/imagesdxa/uwv-kansrijke-beroepen-2024-2025_tcm95-458847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atformnaarwerk.n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erkcentrumrijnmond.nl/scholingsfonds-rijnmond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6AC4BAE9-9DB5-EFF9-3490-31894743DFA9}"/>
              </a:ext>
            </a:extLst>
          </p:cNvPr>
          <p:cNvSpPr/>
          <p:nvPr/>
        </p:nvSpPr>
        <p:spPr>
          <a:xfrm>
            <a:off x="-94181" y="-161039"/>
            <a:ext cx="12188951" cy="7237828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3612112-930F-6E63-7548-F06BE4EE54B6}"/>
              </a:ext>
            </a:extLst>
          </p:cNvPr>
          <p:cNvSpPr txBox="1">
            <a:spLocks/>
          </p:cNvSpPr>
          <p:nvPr/>
        </p:nvSpPr>
        <p:spPr>
          <a:xfrm>
            <a:off x="417576" y="52274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nl-NL" sz="3200" b="1" dirty="0">
              <a:solidFill>
                <a:schemeClr val="bg1"/>
              </a:solidFill>
              <a:latin typeface="Bolder" panose="00000500000000000000" pitchFamily="2" charset="0"/>
            </a:endParaRPr>
          </a:p>
        </p:txBody>
      </p:sp>
      <p:pic>
        <p:nvPicPr>
          <p:cNvPr id="6" name="Afbeelding 5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04F660A5-21F8-1C25-C333-9899ABF53F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271" b="47580"/>
          <a:stretch/>
        </p:blipFill>
        <p:spPr>
          <a:xfrm>
            <a:off x="4592769" y="3118129"/>
            <a:ext cx="2815053" cy="923143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7E14B715-CB29-9A8F-480E-CD6473316681}"/>
              </a:ext>
            </a:extLst>
          </p:cNvPr>
          <p:cNvSpPr txBox="1"/>
          <p:nvPr/>
        </p:nvSpPr>
        <p:spPr>
          <a:xfrm>
            <a:off x="3384604" y="2164585"/>
            <a:ext cx="5593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/>
              <a:t>Scholingsfonds Rijnmond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A9E58D-8C4C-58F2-200B-D0B62DA9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969" y="6335253"/>
            <a:ext cx="4114800" cy="365125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2025– Bianca Frankhuizen</a:t>
            </a:r>
          </a:p>
        </p:txBody>
      </p:sp>
    </p:spTree>
    <p:extLst>
      <p:ext uri="{BB962C8B-B14F-4D97-AF65-F5344CB8AC3E}">
        <p14:creationId xmlns:p14="http://schemas.microsoft.com/office/powerpoint/2010/main" val="2345602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CADCD-C8F9-9B62-94F3-F30EE6241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5E249BF-01D7-088B-5EE8-BB7AC858F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D386E31-35C4-CC97-7F7E-A37EC6696ABF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83F4942D-1081-FBC5-397F-C49BA63892DF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486F28A6-A43A-84E0-2493-231B744A09CE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CD95F188-3E16-3594-EC73-76CB64CD8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-43709"/>
            <a:ext cx="11461444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Wat levert de professional </a:t>
            </a:r>
            <a:r>
              <a:rPr lang="nl-NL" sz="2000" b="1" dirty="0">
                <a:solidFill>
                  <a:srgbClr val="3C9D0F"/>
                </a:solidFill>
                <a:latin typeface="Bolder" panose="00000500000000000000" pitchFamily="2" charset="0"/>
              </a:rPr>
              <a:t>(werkcoach/klantadviseur/casemanager etc.) </a:t>
            </a:r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aan </a:t>
            </a:r>
            <a:r>
              <a:rPr lang="nl-NL" sz="3600" b="1" u="sng" dirty="0">
                <a:solidFill>
                  <a:srgbClr val="3C9D0F"/>
                </a:solidFill>
                <a:latin typeface="Bolder" panose="00000500000000000000" pitchFamily="2" charset="0"/>
              </a:rPr>
              <a:t>via mail </a:t>
            </a:r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aan de  adviseur van het WCR? </a:t>
            </a:r>
            <a:endParaRPr lang="nl-NL" sz="2200" b="1" dirty="0">
              <a:solidFill>
                <a:srgbClr val="3C9D0F"/>
              </a:solidFill>
              <a:latin typeface="Bolder" panose="00000500000000000000" pitchFamily="2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959E1E95-82A0-249E-1D8A-DD99C5502875}"/>
              </a:ext>
            </a:extLst>
          </p:cNvPr>
          <p:cNvSpPr txBox="1"/>
          <p:nvPr/>
        </p:nvSpPr>
        <p:spPr>
          <a:xfrm>
            <a:off x="0" y="1967390"/>
            <a:ext cx="107262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6795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Korte schets van de situatie van de klant</a:t>
            </a:r>
          </a:p>
          <a:p>
            <a:pPr marL="1026795" indent="-342900"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ea typeface="Calibri" panose="020F0502020204030204" pitchFamily="34" charset="0"/>
            </a:endParaRPr>
          </a:p>
          <a:p>
            <a:pPr marL="1026795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Motivatie voor de betreffende opleiding</a:t>
            </a:r>
          </a:p>
          <a:p>
            <a:pPr marL="683895"/>
            <a:endParaRPr lang="nl-NL" sz="2000" dirty="0">
              <a:latin typeface="Bolder" panose="00000500000000000000" pitchFamily="2" charset="0"/>
              <a:ea typeface="Calibri" panose="020F0502020204030204" pitchFamily="34" charset="0"/>
            </a:endParaRPr>
          </a:p>
          <a:p>
            <a:pPr marL="1026795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Naam kwaliteitsmedewerker/senior adviseur waarmee casus is </a:t>
            </a:r>
          </a:p>
          <a:p>
            <a:pPr marL="683895"/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       besproken en akkoord bevonden</a:t>
            </a:r>
          </a:p>
          <a:p>
            <a:pPr marL="683895"/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      </a:t>
            </a:r>
          </a:p>
          <a:p>
            <a:pPr marL="683895"/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      N.B. Dit akkoord is een akkoord om de scholingsroute route via  het            </a:t>
            </a:r>
          </a:p>
          <a:p>
            <a:pPr marL="683895"/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                Scholingsfonds te bewandelen, dit is géén toezegging dat de opleiding </a:t>
            </a:r>
          </a:p>
          <a:p>
            <a:pPr marL="683895"/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                wordt goedgekeurd / ingekocht door het SFR, deze beslissing ligt </a:t>
            </a:r>
            <a:r>
              <a:rPr lang="nl-NL" sz="2000" u="sng" dirty="0">
                <a:latin typeface="Bolder" panose="00000500000000000000" pitchFamily="2" charset="0"/>
                <a:ea typeface="Calibri" panose="020F0502020204030204" pitchFamily="34" charset="0"/>
              </a:rPr>
              <a:t>altijd</a:t>
            </a:r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 bij </a:t>
            </a:r>
          </a:p>
          <a:p>
            <a:pPr marL="683895"/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                een adviseur van het Werkcentrum  Rijnmond (locaties Centrale </a:t>
            </a:r>
          </a:p>
          <a:p>
            <a:pPr marL="683895"/>
            <a:r>
              <a:rPr lang="nl-NL" sz="2000" dirty="0">
                <a:latin typeface="Bolder" panose="00000500000000000000" pitchFamily="2" charset="0"/>
                <a:ea typeface="Calibri" panose="020F0502020204030204" pitchFamily="34" charset="0"/>
              </a:rPr>
              <a:t>                Bibliotheek en Zuidplein)</a:t>
            </a:r>
          </a:p>
          <a:p>
            <a:pPr marL="683895"/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CE153DD-2717-9BF6-F47E-C155FA027CB8}"/>
              </a:ext>
            </a:extLst>
          </p:cNvPr>
          <p:cNvSpPr txBox="1"/>
          <p:nvPr/>
        </p:nvSpPr>
        <p:spPr>
          <a:xfrm>
            <a:off x="622300" y="1326727"/>
            <a:ext cx="87761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800" dirty="0"/>
              <a:t>Uiteraard in de gevallen dat de betreffende aanvrager gekoppeld is aan een professional.</a:t>
            </a:r>
          </a:p>
        </p:txBody>
      </p:sp>
    </p:spTree>
    <p:extLst>
      <p:ext uri="{BB962C8B-B14F-4D97-AF65-F5344CB8AC3E}">
        <p14:creationId xmlns:p14="http://schemas.microsoft.com/office/powerpoint/2010/main" val="19363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Hoe verloopt de aanvraag </a:t>
            </a:r>
            <a:endParaRPr lang="nl-NL" sz="3600" b="1" dirty="0">
              <a:solidFill>
                <a:srgbClr val="3C9D0F"/>
              </a:solidFill>
              <a:latin typeface="Bolder" panose="00000500000000000000" pitchFamily="2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9BEA70D-AD7B-43E0-BDCC-1D436D830902}"/>
              </a:ext>
            </a:extLst>
          </p:cNvPr>
          <p:cNvSpPr txBox="1"/>
          <p:nvPr/>
        </p:nvSpPr>
        <p:spPr>
          <a:xfrm>
            <a:off x="-443313" y="1291167"/>
            <a:ext cx="12192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6795" indent="-342900">
              <a:buFontTx/>
              <a:buChar char="-"/>
            </a:pPr>
            <a:r>
              <a:rPr lang="nl-NL" dirty="0">
                <a:latin typeface="Aptos" panose="020B0004020202020204" pitchFamily="34" charset="0"/>
                <a:ea typeface="Calibri" panose="020F0502020204030204" pitchFamily="34" charset="0"/>
              </a:rPr>
              <a:t>Nadat alle documenten zijn aangeleverd / gecheckt en het gesprek met de aanvrager heeft plaatsgevonden bespreekt de adviseur WCR de aanvraag met een collega.</a:t>
            </a:r>
          </a:p>
          <a:p>
            <a:pPr marL="683895"/>
            <a:endParaRPr lang="nl-NL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marL="1026795" indent="-342900">
              <a:buFontTx/>
              <a:buChar char="-"/>
            </a:pPr>
            <a:r>
              <a:rPr lang="nl-NL" dirty="0">
                <a:latin typeface="Aptos" panose="020B0004020202020204" pitchFamily="34" charset="0"/>
                <a:ea typeface="Calibri" panose="020F0502020204030204" pitchFamily="34" charset="0"/>
              </a:rPr>
              <a:t>Indien de aanvraag voldoet aan alle voorwaarden en de aanvraag is compleet dan wordt de opleiding ingekocht bij het WCR.</a:t>
            </a:r>
          </a:p>
          <a:p>
            <a:pPr marL="1026795" indent="-342900">
              <a:buFontTx/>
              <a:buChar char="-"/>
            </a:pPr>
            <a:endParaRPr lang="nl-NL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marL="1026795" indent="-342900">
              <a:buFontTx/>
              <a:buChar char="-"/>
            </a:pPr>
            <a:r>
              <a:rPr lang="nl-NL" dirty="0">
                <a:latin typeface="Aptos" panose="020B0004020202020204" pitchFamily="34" charset="0"/>
                <a:ea typeface="Calibri" panose="020F0502020204030204" pitchFamily="34" charset="0"/>
              </a:rPr>
              <a:t>De aanvrager en de opleider krijgen een bevestigingsmail met het akkoord voor de betaling / start van de opleiding.</a:t>
            </a:r>
          </a:p>
          <a:p>
            <a:pPr marL="1026795" indent="-342900">
              <a:buFontTx/>
              <a:buChar char="-"/>
            </a:pPr>
            <a:endParaRPr lang="nl-NL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marL="1026795" indent="-342900">
              <a:buFontTx/>
              <a:buChar char="-"/>
            </a:pPr>
            <a:r>
              <a:rPr lang="nl-NL" dirty="0">
                <a:latin typeface="Aptos" panose="020B0004020202020204" pitchFamily="34" charset="0"/>
                <a:ea typeface="Calibri" panose="020F0502020204030204" pitchFamily="34" charset="0"/>
              </a:rPr>
              <a:t>Indien aanvraag niet akkoord is wordt de aanvrager gebeld met de uitkomst van het besluit en de toelichting / daarna volgt een bevestigingsmail.</a:t>
            </a:r>
          </a:p>
          <a:p>
            <a:pPr marL="1026795" indent="-342900">
              <a:buFontTx/>
              <a:buChar char="-"/>
            </a:pPr>
            <a:endParaRPr lang="nl-NL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marL="1026795" indent="-342900">
              <a:buFontTx/>
              <a:buChar char="-"/>
            </a:pPr>
            <a:r>
              <a:rPr lang="nl-NL" dirty="0">
                <a:latin typeface="Aptos" panose="020B0004020202020204" pitchFamily="34" charset="0"/>
                <a:ea typeface="Calibri" panose="020F0502020204030204" pitchFamily="34" charset="0"/>
              </a:rPr>
              <a:t>Na behalen van de opleiding levert de aanvrager zijn diploma of certificaat aan bij het WCR / de adviseur.</a:t>
            </a:r>
          </a:p>
          <a:p>
            <a:pPr marL="683895"/>
            <a:endParaRPr lang="nl-NL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marL="1026795" indent="-342900">
              <a:buFontTx/>
              <a:buChar char="-"/>
            </a:pPr>
            <a:r>
              <a:rPr lang="nl-NL" dirty="0">
                <a:latin typeface="Aptos" panose="020B0004020202020204" pitchFamily="34" charset="0"/>
                <a:ea typeface="Calibri" panose="020F0502020204030204" pitchFamily="34" charset="0"/>
              </a:rPr>
              <a:t>Indien de aanvrager eerder is gestopt dan wordt een presentielijst opgevraagd bij de opleider.</a:t>
            </a:r>
          </a:p>
          <a:p>
            <a:pPr marL="1026795" indent="-342900">
              <a:buFontTx/>
              <a:buChar char="-"/>
            </a:pPr>
            <a:endParaRPr lang="nl-NL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marL="1026795" indent="-342900">
              <a:buFontTx/>
              <a:buChar char="-"/>
            </a:pPr>
            <a:r>
              <a:rPr lang="nl-NL" dirty="0">
                <a:latin typeface="Aptos" panose="020B0004020202020204" pitchFamily="34" charset="0"/>
                <a:ea typeface="Calibri" panose="020F0502020204030204" pitchFamily="34" charset="0"/>
              </a:rPr>
              <a:t>Doorlooptijd van de aanvraag is 2 weken (happy flow).</a:t>
            </a:r>
          </a:p>
          <a:p>
            <a:pPr marL="683895"/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636200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FAQ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9BEA70D-AD7B-43E0-BDCC-1D436D830902}"/>
              </a:ext>
            </a:extLst>
          </p:cNvPr>
          <p:cNvSpPr txBox="1"/>
          <p:nvPr/>
        </p:nvSpPr>
        <p:spPr>
          <a:xfrm>
            <a:off x="302232" y="1080517"/>
            <a:ext cx="10869529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/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nl-N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P-wet viel op gegeven moment buiten het verkrijgen van een scholingsvoucher. Er werd toen beroep gedaan op het scholingsbudget van IH. Is de P-wet nu wel weer doelgroep van het huidige scholingsfonds. Wat is de reden van het terugdraaien?</a:t>
            </a:r>
            <a:endParaRPr lang="nl-NL" sz="12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nl-NL" sz="12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inzet van het Scholingsfonds Rijnmond gaat om aanvullende dienstverlening. Elke partner van het Werkcentrum, waar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het Scholingsfonds onder valt (bv gemeentes, UWV, vakbonden) is eerstverantwoordelijk voor de eigen doelgroep. Voor de  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gemeente betekent dit dat P-wet kandidaten in eerste instantie bediend worden door de gemeente en dat er moet worden  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gekeken of scholing via het Instrumentenhuis kan worden ingekocht. Mocht dit niet kunnen binnen het Instrumentenhuis,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dan kan een beroep worden gedaan op het Scholingsfonds Rijnmond. De werkcoach/jongerenconsulent/werkadviseur is voor de P-wet kandidaat het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eerste aanspreekpunt, die coördineert dit. </a:t>
            </a:r>
          </a:p>
          <a:p>
            <a:pPr lvl="0"/>
            <a:endParaRPr lang="nl-NL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het budget dat nu wordt aangewend een ander budget dan bij de afgifte van de scholingsvouchers?</a:t>
            </a:r>
            <a:endParaRPr lang="nl-NL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 en nee. Voor P-wet kandidaten moet er eerst gebruik worden gemaakt van de voorliggende voorziening, namelijk het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reïntegratiebudget voor P-wet. Als dat onvoldoende toereikend is, of er moet scholing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worden ingekocht die niet past binnen de gemeente, dan kan worden uitgeweken naar het Scholingsfonds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Rijnmond. </a:t>
            </a:r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endParaRPr lang="nl-NL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720000"/>
            <a:r>
              <a:rPr lang="nl-NL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  </a:t>
            </a:r>
            <a:r>
              <a:rPr lang="nl-NL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is een maximaal budget van EUR 5.000,-; stel kandidaat zakt en heeft een herexamen nodig? Wordt dit dan ook </a:t>
            </a:r>
          </a:p>
          <a:p>
            <a:pPr defTabSz="720000"/>
            <a:r>
              <a:rPr lang="nl-NL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gefinancierd?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WCR zal in gesprek gaan met kandidaat en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bespreken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er maatwerk mogelijk is om toch te kijken of dit gefinancierd 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kan worden onder bepaalde en zeer uitzonderlijke voorwaarden / afspraken.</a:t>
            </a:r>
          </a:p>
          <a:p>
            <a:pPr lvl="0"/>
            <a:endParaRPr lang="nl-NL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nl-NL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720000"/>
            <a:r>
              <a:rPr lang="nl-NL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   Een kandidaat vanuit de P-wet vraagt scholing aan via het WCR: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WCR neemt contact op met werkcoach/adviseur om te checken of er voorliggende voorzieningen zijn en zo niet vraagt WCR 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een akkoord voor de gevraagde scholing .(Is dit in lijn met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 de werk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coach en werkzoekende hebben afgestemd?). 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Bij akkoord koopt het WCR de scholing in via middelen vanuit het Scholingsfonds.</a:t>
            </a:r>
          </a:p>
          <a:p>
            <a:pPr defTabSz="720000"/>
            <a:endParaRPr lang="nl-NL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nl-NL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endParaRPr lang="nl-NL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979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-17092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FAQ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9BEA70D-AD7B-43E0-BDCC-1D436D830902}"/>
              </a:ext>
            </a:extLst>
          </p:cNvPr>
          <p:cNvSpPr txBox="1"/>
          <p:nvPr/>
        </p:nvSpPr>
        <p:spPr>
          <a:xfrm>
            <a:off x="152600" y="1467910"/>
            <a:ext cx="886022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/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Kan het scholingsbudget alleen aangewend worden voor onderwijs of ook voor bbl of een deeltijdstudie?</a:t>
            </a:r>
            <a:endParaRPr lang="nl-NL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Scholingsfonds Rijnmond is breed inzetbaar voor verschillende soorten scholing. Het is aan te raden om contact op te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nemen met de scholingsadviseurs. Als je vraag gaat over het scholingsbudget van de gemeente, zul je de collega’s van de 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gemeente moeten vragen welke regels hiervoor gelden. </a:t>
            </a:r>
            <a:endParaRPr lang="nl-NL" sz="1200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endParaRPr lang="nl-NL" sz="1200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Behoort het halen van een rijbewijs tot de opties als daarmee een baangarantie kan worden verkregen?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Dat zou kunnen. Uiteraard moet wel worden bekeken of het rijbewijs echt nodig is om aan het werk te komen in de kansrijke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sectoren. Een rijbewijs wordt alleen vergoed met een baangarantie. Anders is niet vast te stellen of het noodzakelijk is om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aan werk te komen.</a:t>
            </a:r>
          </a:p>
          <a:p>
            <a:pPr lvl="0"/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Worden laptops en andere rand voorwaardelijke zaken vergoed?</a:t>
            </a:r>
            <a:endParaRPr lang="nl-NL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Laptops niet, boeken / software licenties (mits opgenomen in de offerte) wel.</a:t>
            </a:r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er een verplichting verbonden aan het verkrijgen van het budget, b.v. het afmaken van een opleiding?</a:t>
            </a:r>
            <a:endParaRPr lang="nl-NL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Nee.</a:t>
            </a:r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is geen verplichting. Wel hebben we certificaat/diploma of bewijs van deelname nodig na afloop.</a:t>
            </a:r>
          </a:p>
          <a:p>
            <a:pPr marL="457200"/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het budget een gift?</a:t>
            </a:r>
            <a:endParaRPr lang="nl-NL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Ja</a:t>
            </a:r>
            <a:endParaRPr lang="nl-NL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vaak kan van het budget gebruik worden gemaakt?</a:t>
            </a:r>
            <a:endParaRPr lang="nl-NL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M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aximaal EUR 5.000,- per persoon per jaar, eenmalig / 1 offerte. ( bijv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oorbeeld een opleiding van EUR 2500,- benut in april       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wil niet zeggen dat de klant nog een budget over heeft voor de rest van 2025)</a:t>
            </a:r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endParaRPr lang="nl-NL" sz="18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r>
              <a:rPr lang="nl-NL" sz="2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nl-NL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endParaRPr lang="nl-NL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endParaRPr lang="nl-NL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793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-17092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FAQ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9BEA70D-AD7B-43E0-BDCC-1D436D830902}"/>
              </a:ext>
            </a:extLst>
          </p:cNvPr>
          <p:cNvSpPr txBox="1"/>
          <p:nvPr/>
        </p:nvSpPr>
        <p:spPr>
          <a:xfrm>
            <a:off x="279753" y="1647005"/>
            <a:ext cx="88602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er een verschil met de aanvraag vanuit de P-wet en buiten de P-wet?</a:t>
            </a:r>
            <a:endParaRPr lang="nl-NL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Ja. Voor P-wet kandidaten moet eerst het spoor gevolgd worden via werkcoach en Instrumentenhuis. Als dit niet toereikend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is, kan contact worden opgenomen met het Scholingsfonds Rijnmond, zij geven zelf aan welke informatie hiervoor nodig is.</a:t>
            </a:r>
            <a:endParaRPr lang="nl-NL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Wie heeft een doorslaggevende rol in het proces? Met de oude procedure was dat de jongerenconsulent.</a:t>
            </a:r>
            <a:endParaRPr lang="nl-NL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b="1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jongerenconsulent mag net als een werkcoach scholing inkopen voor P-wet kandidaten via de gemeente. Mocht   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dit niet voldoen, dan kan de jongerenconsulent/werkcoach/adviseur contact opnemen met het Scholingsfonds. In overleg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wordt bepaald welke scholing zou passen en welke beschikbaar is. De scholingsadviseurs van het Scholingsfonds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Rijnmond nemen hier de definitieve beslissing over. </a:t>
            </a:r>
            <a:endParaRPr lang="nl-NL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flexibel budget van gemeente een voorliggende voorziening?</a:t>
            </a:r>
          </a:p>
          <a:p>
            <a:pPr lvl="0"/>
            <a:r>
              <a:rPr lang="nl-NL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nl-NL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Ja, altijd eerst checken wat er vergoed kan worden bij gemeente. Check bij kwaliteitsmedewerker of senior medewerker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(gemeente). Indien nodig dan aanvulling of vergoeding bij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het WCR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aanvragen.</a:t>
            </a:r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      Is het mogelijk om een aanvraag te doen als groep? </a:t>
            </a:r>
          </a:p>
          <a:p>
            <a:pPr lvl="0"/>
            <a:r>
              <a:rPr lang="nl-NL" sz="12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       </a:t>
            </a:r>
            <a:r>
              <a:rPr lang="nl-NL" sz="1200" b="1" i="1" dirty="0">
                <a:solidFill>
                  <a:srgbClr val="7030A0"/>
                </a:solidFill>
                <a:latin typeface="Arial" panose="020B0604020202020204" pitchFamily="34" charset="0"/>
              </a:rPr>
              <a:t>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</a:rPr>
              <a:t>Voor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werkgevers kan dit oa via het RAP (zie website Werkcentrum Rijnmond), Voor werkzoekenden zijn aanvragen als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groep wel mogelijk alleen dienen de aanvragen per persoon worden ingediend.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/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/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endParaRPr lang="nl-NL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nl-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546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-17092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FAQ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9BEA70D-AD7B-43E0-BDCC-1D436D830902}"/>
              </a:ext>
            </a:extLst>
          </p:cNvPr>
          <p:cNvSpPr txBox="1"/>
          <p:nvPr/>
        </p:nvSpPr>
        <p:spPr>
          <a:xfrm>
            <a:off x="279753" y="1647005"/>
            <a:ext cx="88602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    Is WCR een externe partij en hoe zit dat met gegevens klant en AVG? </a:t>
            </a:r>
          </a:p>
          <a:p>
            <a:pPr lvl="0"/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WCR is geen externe partij maar een samenwerking tussen diverse partners in regio Rijnmond. Als er sprake is van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doelbinding en er is akkoord van klant dan mag deze zelf zijn gegevens delen.</a:t>
            </a:r>
          </a:p>
          <a:p>
            <a:pPr lvl="0"/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€5000,- pppj, kan je het ene gedeelte in het ene jaar en de rest in het andere jaar? </a:t>
            </a:r>
          </a:p>
          <a:p>
            <a:pPr lvl="0"/>
            <a:r>
              <a:rPr lang="nl-NL" sz="12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Nee, opleidingen boven de €5000,- daar wordt een eigen bijdrage voor gevraagd. Dit is niet te splitsen in boekjaren.</a:t>
            </a:r>
          </a:p>
          <a:p>
            <a:pPr lvl="0"/>
            <a:endParaRPr lang="nl-NL" sz="1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Wordt er onderscheid gemaakt in aanvragen van UWV of gemeente? </a:t>
            </a:r>
          </a:p>
          <a:p>
            <a:pPr lvl="0"/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Nee, elke aanvraag wordt hetzelfde behandeld. Er is wel verschil in voorliggende voorzieningen.</a:t>
            </a:r>
          </a:p>
          <a:p>
            <a:pPr lvl="0"/>
            <a:endParaRPr lang="nl-NL" sz="1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Moeten opleiders ergens bij aangesloten zijn? </a:t>
            </a:r>
          </a:p>
          <a:p>
            <a:pPr lvl="0"/>
            <a:r>
              <a:rPr lang="nl-NL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Ja, ze moeten erkend zijn. Publieke opleidingen bij DUO/ OCW en private opleidingen bij NRTO. </a:t>
            </a:r>
          </a:p>
          <a:p>
            <a:pPr lvl="0"/>
            <a:endParaRPr lang="nl-NL" sz="1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      Offerte voor werkgevers: Edubookers brengt 5% extra in rekening. Hoe hoog moet de offerte van de werkgever    </a:t>
            </a:r>
          </a:p>
          <a:p>
            <a:r>
              <a:rPr lang="nl-NL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zijn? </a:t>
            </a:r>
          </a:p>
          <a:p>
            <a:r>
              <a:rPr lang="nl-NL" sz="12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Het bedrag zou niet moeten veranderen, Mocht dit onverhoopt toch gebeuren neem dan contact op met de operationeel </a:t>
            </a:r>
          </a:p>
          <a:p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manager of de fondsmanager.</a:t>
            </a:r>
          </a:p>
          <a:p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defTabSz="720000"/>
            <a:r>
              <a:rPr lang="nl-NL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 </a:t>
            </a:r>
            <a:r>
              <a:rPr lang="nl-NL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 als aanvullende opleidingen nodig zijn voor baanbehoud voor werkenden en de werkgever wil/kan de opleiding </a:t>
            </a:r>
          </a:p>
          <a:p>
            <a:pPr defTabSz="720000"/>
            <a:r>
              <a:rPr lang="nl-NL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niet (mee) betalen?</a:t>
            </a:r>
          </a:p>
          <a:p>
            <a:pPr defTabSz="720000"/>
            <a:r>
              <a:rPr lang="nl-NL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</a:p>
          <a:p>
            <a:pPr defTabSz="720000"/>
            <a:r>
              <a:rPr lang="nl-NL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Het eerste aanspreekpunt voor werkenden zijn de bonden / loopbaancoaches / </a:t>
            </a:r>
            <a:r>
              <a:rPr lang="nl-NL" sz="1200" dirty="0">
                <a:hlinkClick r:id="rId3"/>
              </a:rPr>
              <a:t>PlatformNaarWerk.nl - Vind hulpmiddelen voor </a:t>
            </a:r>
          </a:p>
          <a:p>
            <a:pPr defTabSz="720000"/>
            <a:r>
              <a:rPr lang="nl-NL" sz="1200" dirty="0">
                <a:hlinkClick r:id="rId3"/>
              </a:rPr>
              <a:t>      loopbaancoaches</a:t>
            </a:r>
            <a:r>
              <a:rPr lang="nl-NL" sz="1200" dirty="0"/>
              <a:t>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Indien werkenden &lt; 3 maanden werkloos dreigen te worden kunnen zij zich ook melden bij het UWV. Als hier     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een scholingsbehoefte uit voortvloeit kan de klant/burger warm worden overgedragen naar een WCR adviseur.</a:t>
            </a:r>
          </a:p>
          <a:p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nl-NL" sz="1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04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-17092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FAQ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9BEA70D-AD7B-43E0-BDCC-1D436D830902}"/>
              </a:ext>
            </a:extLst>
          </p:cNvPr>
          <p:cNvSpPr txBox="1"/>
          <p:nvPr/>
        </p:nvSpPr>
        <p:spPr>
          <a:xfrm>
            <a:off x="266900" y="1087265"/>
            <a:ext cx="886022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Doelgroep is meer praktijkgericht, meer praktijkonderwijs nodig.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Dit is mogelijk binnen SFR.</a:t>
            </a:r>
          </a:p>
          <a:p>
            <a:pPr lvl="0"/>
            <a:endParaRPr lang="nl-NL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Mag een opleiding langer dan 1 jaar duren?</a:t>
            </a:r>
          </a:p>
          <a:p>
            <a:pPr lvl="0"/>
            <a:r>
              <a:rPr lang="nl-NL" sz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Duur opleiding &gt; 1 jaar is mogelijk, wel met akkoord van Weco/ adviseur/jongerenconsulent.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(Omdat de kortste route naar werk sterk de voorkeur heeft) SFR betaalt 1 schooljaar tegelijk en er kunnen geen garanties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gegeven worden voor komende jaren. Doe geen toezeggingen en laat de klant voor de zekerheid sparen om eventuele </a:t>
            </a:r>
          </a:p>
          <a:p>
            <a:pPr lvl="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komende jaren te betalen.</a:t>
            </a:r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endParaRPr lang="nl-NL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-"/>
            </a:pP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delen we de updates? </a:t>
            </a:r>
          </a:p>
          <a:p>
            <a:pPr lvl="0"/>
            <a:r>
              <a:rPr lang="nl-N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Via onze Website FAQ, RIO groep WCR, regionaal via regiegroep wg dv.</a:t>
            </a:r>
          </a:p>
          <a:p>
            <a:pPr lvl="0"/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/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      </a:t>
            </a: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Welke gemeenten vallen onder Rijnmond?</a:t>
            </a:r>
          </a:p>
          <a:p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Albrandswaard, Barendrecht, Capelle ad IJssel, Goeree-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verflakkee, Hoeksche Waard, Krimpen ad IJssel,  </a:t>
            </a:r>
          </a:p>
          <a:p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Maassluis, Nissewaard, Ridderkerk, Rotterdam, Schiedam, Vlaardingen, Voorne aan zee, Zuidplas</a:t>
            </a:r>
          </a:p>
          <a:p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nl-NL" sz="1200" b="1" dirty="0">
                <a:latin typeface="Arial" panose="020B0604020202020204" pitchFamily="34" charset="0"/>
                <a:ea typeface="Calibri" panose="020F0502020204030204" pitchFamily="34" charset="0"/>
              </a:rPr>
              <a:t>-       Is het budget bij het Instrumentenhuis van W&amp; I (Gemeente) een voorliggende voorziening vanuit de P-wet?</a:t>
            </a:r>
          </a:p>
          <a:p>
            <a:r>
              <a:rPr lang="nl-NL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Ja, de sch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oling die via het Instrumentenhuis/Gemeente wordt ingezet is een voorliggende voorziening.</a:t>
            </a:r>
          </a:p>
          <a:p>
            <a:endParaRPr lang="nl-NL" sz="1200" dirty="0">
              <a:solidFill>
                <a:srgbClr val="7030A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defTabSz="720000"/>
            <a:r>
              <a:rPr lang="nl-NL" dirty="0">
                <a:solidFill>
                  <a:srgbClr val="7030A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r>
              <a:rPr lang="nl-NL" b="1" dirty="0"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nl-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Hoe kunnen de adviseurs van het werkbedrijf aanmeldingen doen? </a:t>
            </a:r>
          </a:p>
          <a:p>
            <a:pPr defTabSz="720000"/>
            <a:r>
              <a:rPr lang="nl-NL" sz="12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Procedure is ongewijzigd.</a:t>
            </a:r>
          </a:p>
          <a:p>
            <a:pPr defTabSz="720000"/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720000"/>
            <a:r>
              <a:rPr lang="nl-NL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   </a:t>
            </a:r>
            <a:r>
              <a:rPr lang="nl-NL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 als kandidaat de opleiding niet haalt moet deze dan worden terugbetaald?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Nee, de vergoeding is een gift. Naar aanleiding van het adviesgesprek, welke een adviseur van het Werkcentrum heeft met  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de kandidaat, zal ook de haalbaarheid worden bekeken en besproken. Indien er twijfel is, is het mogelijk om een instaptoets        </a:t>
            </a:r>
          </a:p>
          <a:p>
            <a:pPr defTabSz="720000"/>
            <a:r>
              <a:rPr lang="nl-NL" sz="1200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te laten afnemen.</a:t>
            </a:r>
          </a:p>
          <a:p>
            <a:pPr defTabSz="720000"/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nl-NL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nl-NL" sz="1200" dirty="0">
              <a:solidFill>
                <a:srgbClr val="7030A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/>
            <a:endParaRPr lang="nl-NL" sz="1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099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-170921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FAQ 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E6824117-834A-EA4B-48F8-43569FA9C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00" y="1487018"/>
            <a:ext cx="10051342" cy="3296957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ED4276B-E3A8-729F-3AFB-F3DF2D41E8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000" y="4922794"/>
            <a:ext cx="8864352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464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Ons team: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149AECD-A624-A67B-756C-932DBF20084D}"/>
              </a:ext>
            </a:extLst>
          </p:cNvPr>
          <p:cNvSpPr txBox="1"/>
          <p:nvPr/>
        </p:nvSpPr>
        <p:spPr>
          <a:xfrm>
            <a:off x="266900" y="987531"/>
            <a:ext cx="1149309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nl-NL" sz="200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31684E0-131B-A4F2-1EC0-B011222B6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00" y="1480603"/>
            <a:ext cx="11562162" cy="459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601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pic>
        <p:nvPicPr>
          <p:cNvPr id="12" name="Afbeelding 11" descr="Afbeelding met tekst, Lettertype, logo, Graphics&#10;&#10;Automatisch gegenereerde beschrijving">
            <a:extLst>
              <a:ext uri="{FF2B5EF4-FFF2-40B4-BE49-F238E27FC236}">
                <a16:creationId xmlns:a16="http://schemas.microsoft.com/office/drawing/2014/main" id="{0140F0E1-8427-C0FA-C7EE-2986AEEEF9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80" b="47052"/>
          <a:stretch/>
        </p:blipFill>
        <p:spPr>
          <a:xfrm>
            <a:off x="210058" y="130840"/>
            <a:ext cx="9423417" cy="3028013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9788360C-6B00-206D-FA54-BC63651C5BAC}"/>
              </a:ext>
            </a:extLst>
          </p:cNvPr>
          <p:cNvSpPr txBox="1"/>
          <p:nvPr/>
        </p:nvSpPr>
        <p:spPr>
          <a:xfrm>
            <a:off x="432000" y="2669539"/>
            <a:ext cx="7518815" cy="36009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/>
            <a:endParaRPr lang="nl-NL" sz="1600" b="1" i="0" u="none" strike="noStrike" baseline="0" dirty="0">
              <a:solidFill>
                <a:srgbClr val="3C9D0F"/>
              </a:solidFill>
              <a:latin typeface="Bolder" panose="00000500000000000000" pitchFamily="2" charset="0"/>
            </a:endParaRPr>
          </a:p>
          <a:p>
            <a:pPr algn="l"/>
            <a:r>
              <a:rPr lang="nl-NL" sz="1600" b="1" i="0" u="none" strike="noStrike" baseline="0" dirty="0">
                <a:solidFill>
                  <a:srgbClr val="3C9D0F"/>
                </a:solidFill>
                <a:latin typeface="Bolder" panose="00000500000000000000" pitchFamily="2" charset="0"/>
              </a:rPr>
              <a:t>Locatie:   	</a:t>
            </a:r>
            <a:r>
              <a:rPr lang="nl-NL" sz="1600" i="1" dirty="0">
                <a:solidFill>
                  <a:srgbClr val="000000"/>
                </a:solidFill>
                <a:latin typeface="Bolder" panose="00000500000000000000" pitchFamily="2" charset="0"/>
              </a:rPr>
              <a:t>Z</a:t>
            </a:r>
            <a:r>
              <a:rPr lang="nl-NL" sz="1600" i="1" u="none" strike="noStrike" baseline="0" dirty="0">
                <a:solidFill>
                  <a:srgbClr val="000000"/>
                </a:solidFill>
                <a:latin typeface="Bolder" panose="00000500000000000000" pitchFamily="2" charset="0"/>
              </a:rPr>
              <a:t>uidplein</a:t>
            </a:r>
          </a:p>
          <a:p>
            <a:pPr algn="l"/>
            <a:r>
              <a:rPr lang="nl-NL" sz="1600" b="0" i="0" u="none" strike="noStrike" baseline="0" dirty="0">
                <a:solidFill>
                  <a:srgbClr val="000000"/>
                </a:solidFill>
                <a:latin typeface="Bolder" panose="00000500000000000000" pitchFamily="2" charset="0"/>
              </a:rPr>
              <a:t>	Zuidplein 437, Rotterdam</a:t>
            </a:r>
          </a:p>
          <a:p>
            <a:pPr algn="l"/>
            <a:r>
              <a:rPr lang="nl-NL" sz="1600" b="1" i="0" u="none" strike="noStrike" baseline="0" dirty="0">
                <a:solidFill>
                  <a:srgbClr val="000000"/>
                </a:solidFill>
                <a:latin typeface="Bolder" panose="00000500000000000000" pitchFamily="2" charset="0"/>
              </a:rPr>
              <a:t>	</a:t>
            </a:r>
          </a:p>
          <a:p>
            <a:pPr algn="l"/>
            <a:r>
              <a:rPr lang="nl-NL" sz="1600" b="1" dirty="0">
                <a:solidFill>
                  <a:srgbClr val="000000"/>
                </a:solidFill>
                <a:latin typeface="Bolder" panose="00000500000000000000" pitchFamily="2" charset="0"/>
              </a:rPr>
              <a:t>                      </a:t>
            </a:r>
            <a:r>
              <a:rPr lang="nl-NL" sz="1600" i="1" u="none" strike="noStrike" baseline="0" dirty="0">
                <a:solidFill>
                  <a:srgbClr val="000000"/>
                </a:solidFill>
                <a:latin typeface="Bolder" panose="00000500000000000000" pitchFamily="2" charset="0"/>
              </a:rPr>
              <a:t>Centrale bibliotheek Rotterdam</a:t>
            </a:r>
          </a:p>
          <a:p>
            <a:pPr algn="l"/>
            <a:r>
              <a:rPr lang="nl-NL" sz="1600" b="0" i="0" u="none" strike="noStrike" baseline="0" dirty="0">
                <a:solidFill>
                  <a:srgbClr val="000000"/>
                </a:solidFill>
                <a:latin typeface="Bolder" panose="00000500000000000000" pitchFamily="2" charset="0"/>
              </a:rPr>
              <a:t>	Hoogstraat 110, Rotterdam</a:t>
            </a:r>
          </a:p>
          <a:p>
            <a:pPr algn="l"/>
            <a:endParaRPr lang="nl-NL" sz="1600" dirty="0">
              <a:solidFill>
                <a:srgbClr val="000000"/>
              </a:solidFill>
              <a:latin typeface="Bolder" panose="00000500000000000000" pitchFamily="2" charset="0"/>
            </a:endParaRPr>
          </a:p>
          <a:p>
            <a:pPr algn="l"/>
            <a:r>
              <a:rPr lang="nl-NL" sz="1600" b="1" dirty="0">
                <a:solidFill>
                  <a:srgbClr val="3C9D0F"/>
                </a:solidFill>
                <a:latin typeface="Bolder" panose="00000500000000000000" pitchFamily="2" charset="0"/>
              </a:rPr>
              <a:t>Telefoon:</a:t>
            </a:r>
            <a:r>
              <a:rPr lang="nl-NL" sz="1600" dirty="0">
                <a:solidFill>
                  <a:srgbClr val="000000"/>
                </a:solidFill>
                <a:latin typeface="Bolder" panose="00000500000000000000" pitchFamily="2" charset="0"/>
              </a:rPr>
              <a:t> 085-0530370</a:t>
            </a:r>
          </a:p>
          <a:p>
            <a:pPr algn="l"/>
            <a:endParaRPr lang="nl-NL" sz="1600" b="0" i="0" u="none" strike="noStrike" baseline="0" dirty="0">
              <a:solidFill>
                <a:srgbClr val="000000"/>
              </a:solidFill>
              <a:latin typeface="Bolder" panose="00000500000000000000" pitchFamily="2" charset="0"/>
            </a:endParaRPr>
          </a:p>
          <a:p>
            <a:r>
              <a:rPr lang="nl-NL" sz="1600" b="1" dirty="0">
                <a:solidFill>
                  <a:srgbClr val="3C9D0F"/>
                </a:solidFill>
                <a:latin typeface="Bolder" panose="00000500000000000000" pitchFamily="2" charset="0"/>
              </a:rPr>
              <a:t>Website</a:t>
            </a:r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: 	</a:t>
            </a:r>
            <a:r>
              <a:rPr lang="nl-NL" sz="1600" dirty="0">
                <a:latin typeface="Bolder" panose="00000500000000000000" pitchFamily="2" charset="0"/>
                <a:hlinkClick r:id="rId4"/>
              </a:rPr>
              <a:t>www.werkcentrumrijnmond.nl</a:t>
            </a:r>
            <a:endParaRPr lang="nl-NL" sz="1600" dirty="0">
              <a:latin typeface="Bolder" panose="00000500000000000000" pitchFamily="2" charset="0"/>
            </a:endParaRPr>
          </a:p>
          <a:p>
            <a:endParaRPr lang="nl-NL" sz="1600" dirty="0">
              <a:latin typeface="Bolder" panose="00000500000000000000" pitchFamily="2" charset="0"/>
            </a:endParaRPr>
          </a:p>
          <a:p>
            <a:r>
              <a:rPr lang="nl-NL" sz="160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Bolder" panose="00000500000000000000" pitchFamily="2" charset="0"/>
                <a:ea typeface="Arial Unicode MS"/>
                <a:cs typeface="Calibri" panose="020F0502020204030204" pitchFamily="34" charset="0"/>
              </a:rPr>
              <a:t>De komende periode breidt Werkcentrum Rijnmond uit met meer locaties in de regio, ook hier in de buurt. Houd de website in de gaten voor meer informatie.</a:t>
            </a:r>
          </a:p>
          <a:p>
            <a:endParaRPr lang="nl-NL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Bolder" panose="00000500000000000000" pitchFamily="2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07425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Ontwerp Scholingsfonds Rijnmond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149AECD-A624-A67B-756C-932DBF20084D}"/>
              </a:ext>
            </a:extLst>
          </p:cNvPr>
          <p:cNvSpPr txBox="1"/>
          <p:nvPr/>
        </p:nvSpPr>
        <p:spPr>
          <a:xfrm>
            <a:off x="300261" y="1449544"/>
            <a:ext cx="11493099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Leven Lang Ontwikkelen-instrument van Werkcentrum Rijnmond.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Aanvullende dienstverlening o.b.v. het Impulsbudget i.c.m. ESF.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Maximaal € 5.000,- p.p.p.j. (adviseur WCR; check op inkooplijst of cliënt niet eerder voorkomt)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Voorliggende voorziening/uitkerende instantie eerst inzetten bij doelgroepen – verantwoordelijkheid adviseur WCR.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Focus op: </a:t>
            </a:r>
          </a:p>
          <a:p>
            <a:pPr marL="1257300" lvl="2" indent="-342900">
              <a:lnSpc>
                <a:spcPct val="90000"/>
              </a:lnSpc>
              <a:spcAft>
                <a:spcPts val="600"/>
              </a:spcAft>
              <a:buSzPct val="50000"/>
              <a:buFont typeface="Wingdings" pitchFamily="2" charset="2"/>
              <a:buChar char="ü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Maatschappelijk cruciale sectoren: OV, zorg, kinderopvang, onderwijs, bouw&amp;techniek, veiligheidsketen, haven&amp;logistiek.</a:t>
            </a:r>
          </a:p>
          <a:p>
            <a:pPr marL="1257300" lvl="2" indent="-342900">
              <a:lnSpc>
                <a:spcPct val="90000"/>
              </a:lnSpc>
              <a:spcAft>
                <a:spcPts val="600"/>
              </a:spcAft>
              <a:buSzPct val="50000"/>
              <a:buFont typeface="Wingdings" pitchFamily="2" charset="2"/>
              <a:buChar char="ü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Drie grote economische transities: energie, circulair, digitaal.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SzPct val="100000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98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Kansrijke beroepen in 10 sectoren: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149AECD-A624-A67B-756C-932DBF20084D}"/>
              </a:ext>
            </a:extLst>
          </p:cNvPr>
          <p:cNvSpPr txBox="1"/>
          <p:nvPr/>
        </p:nvSpPr>
        <p:spPr>
          <a:xfrm>
            <a:off x="-10107" y="1212964"/>
            <a:ext cx="11493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64D3577-B6E7-B4E5-EEF4-2EF60A0A1D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000" y="1559149"/>
            <a:ext cx="4513869" cy="4085887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0B3F22AB-D088-C4D0-7567-72EB23D9EE0F}"/>
              </a:ext>
            </a:extLst>
          </p:cNvPr>
          <p:cNvSpPr txBox="1"/>
          <p:nvPr/>
        </p:nvSpPr>
        <p:spPr>
          <a:xfrm>
            <a:off x="6046811" y="1734578"/>
            <a:ext cx="62997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>
                <a:hlinkClick r:id="rId4"/>
              </a:rPr>
              <a:t>UWV Kansrijke beroepen 2024-2025</a:t>
            </a:r>
            <a:endParaRPr lang="nl-NL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3AFB6DE8-7EBC-9CB3-13C4-B5FB2B68ABC2}"/>
              </a:ext>
            </a:extLst>
          </p:cNvPr>
          <p:cNvSpPr txBox="1"/>
          <p:nvPr/>
        </p:nvSpPr>
        <p:spPr>
          <a:xfrm>
            <a:off x="6046811" y="2228716"/>
            <a:ext cx="5354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chemeClr val="accent1">
                    <a:lumMod val="75000"/>
                  </a:schemeClr>
                </a:solidFill>
                <a:latin typeface="Bolder" panose="00000500000000000000" pitchFamily="2" charset="0"/>
              </a:rPr>
              <a:t>Staat het beroep in de lijst van kansrijke beroepen ?</a:t>
            </a:r>
          </a:p>
          <a:p>
            <a:endParaRPr lang="nl-NL" sz="2400" b="1" u="sng" dirty="0">
              <a:solidFill>
                <a:schemeClr val="accent1">
                  <a:lumMod val="75000"/>
                </a:schemeClr>
              </a:solidFill>
              <a:latin typeface="Bolder" panose="00000500000000000000" pitchFamily="2" charset="0"/>
            </a:endParaRPr>
          </a:p>
          <a:p>
            <a:r>
              <a:rPr lang="nl-NL" sz="2400" b="1" u="sng" dirty="0">
                <a:solidFill>
                  <a:schemeClr val="accent1">
                    <a:lumMod val="75000"/>
                  </a:schemeClr>
                </a:solidFill>
                <a:latin typeface="Bolder" panose="00000500000000000000" pitchFamily="2" charset="0"/>
              </a:rPr>
              <a:t>EN</a:t>
            </a:r>
            <a:r>
              <a:rPr lang="nl-NL" sz="2400" b="1" dirty="0">
                <a:solidFill>
                  <a:schemeClr val="accent1">
                    <a:lumMod val="75000"/>
                  </a:schemeClr>
                </a:solidFill>
                <a:latin typeface="Bolder" panose="00000500000000000000" pitchFamily="2" charset="0"/>
              </a:rPr>
              <a:t> </a:t>
            </a:r>
          </a:p>
          <a:p>
            <a:endParaRPr lang="nl-NL" sz="2400" b="1" dirty="0">
              <a:solidFill>
                <a:schemeClr val="accent1">
                  <a:lumMod val="75000"/>
                </a:schemeClr>
              </a:solidFill>
              <a:latin typeface="Bolder" panose="00000500000000000000" pitchFamily="2" charset="0"/>
            </a:endParaRPr>
          </a:p>
          <a:p>
            <a:r>
              <a:rPr lang="nl-NL" sz="2400" b="1" dirty="0">
                <a:solidFill>
                  <a:schemeClr val="accent1">
                    <a:lumMod val="75000"/>
                  </a:schemeClr>
                </a:solidFill>
                <a:latin typeface="Bolder" panose="00000500000000000000" pitchFamily="2" charset="0"/>
              </a:rPr>
              <a:t>In één van de 10 genoemde sectoren?</a:t>
            </a:r>
          </a:p>
          <a:p>
            <a:endParaRPr lang="nl-NL" sz="2400" b="1" dirty="0">
              <a:solidFill>
                <a:schemeClr val="accent1">
                  <a:lumMod val="75000"/>
                </a:schemeClr>
              </a:solidFill>
              <a:latin typeface="Bolder" panose="00000500000000000000" pitchFamily="2" charset="0"/>
            </a:endParaRPr>
          </a:p>
          <a:p>
            <a:r>
              <a:rPr lang="nl-NL" sz="2400" b="1" dirty="0">
                <a:solidFill>
                  <a:schemeClr val="accent1">
                    <a:lumMod val="75000"/>
                  </a:schemeClr>
                </a:solidFill>
                <a:latin typeface="Bolder" panose="00000500000000000000" pitchFamily="2" charset="0"/>
              </a:rPr>
              <a:t>Dan past de aanvraag binnen SFR</a:t>
            </a: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736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Doelgroepen en Voorliggende voorzieningen</a:t>
            </a:r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8F7DB058-4CC6-1405-EE1B-C33E91A0A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418692"/>
              </p:ext>
            </p:extLst>
          </p:nvPr>
        </p:nvGraphicFramePr>
        <p:xfrm>
          <a:off x="490440" y="1312446"/>
          <a:ext cx="9549114" cy="3026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99832">
                  <a:extLst>
                    <a:ext uri="{9D8B030D-6E8A-4147-A177-3AD203B41FA5}">
                      <a16:colId xmlns:a16="http://schemas.microsoft.com/office/drawing/2014/main" val="3731340262"/>
                    </a:ext>
                  </a:extLst>
                </a:gridCol>
                <a:gridCol w="2949282">
                  <a:extLst>
                    <a:ext uri="{9D8B030D-6E8A-4147-A177-3AD203B41FA5}">
                      <a16:colId xmlns:a16="http://schemas.microsoft.com/office/drawing/2014/main" val="1716270215"/>
                    </a:ext>
                  </a:extLst>
                </a:gridCol>
              </a:tblGrid>
              <a:tr h="404023"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Doelgroep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Eerstverantwoordelijke partij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781827"/>
                  </a:ext>
                </a:extLst>
              </a:tr>
              <a:tr h="404023"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Werkzoekenden met een uitkering van UWV (WW en AG)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UWV – adviseur werk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99404"/>
                  </a:ext>
                </a:extLst>
              </a:tr>
              <a:tr h="404023"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Bijstandsgerechtigden (Participatiewet)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Gemeente – werkcoach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127226"/>
                  </a:ext>
                </a:extLst>
              </a:tr>
              <a:tr h="404023"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Niet-uitkeringsgerechtigden (NUG) ingeschreven bij UWV als werkzoekenden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Gemeente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571049"/>
                  </a:ext>
                </a:extLst>
              </a:tr>
              <a:tr h="602760"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ZZP'ers die niet in staat zijn voldoende inkomsten uit opdrachten te genereren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Gemeente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968448"/>
                  </a:ext>
                </a:extLst>
              </a:tr>
              <a:tr h="404023"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Personen uit de doelgroep Banenafspraak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Gemeente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749150"/>
                  </a:ext>
                </a:extLst>
              </a:tr>
              <a:tr h="404023"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Werknemers die met werkloosheid bedreigd worden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>
                          <a:ln>
                            <a:noFill/>
                          </a:ln>
                        </a:rPr>
                        <a:t>Werkgever/vakbond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0219"/>
                  </a:ext>
                </a:extLst>
              </a:tr>
            </a:tbl>
          </a:graphicData>
        </a:graphic>
      </p:graphicFrame>
      <p:sp>
        <p:nvSpPr>
          <p:cNvPr id="2" name="Tekstvak 1">
            <a:extLst>
              <a:ext uri="{FF2B5EF4-FFF2-40B4-BE49-F238E27FC236}">
                <a16:creationId xmlns:a16="http://schemas.microsoft.com/office/drawing/2014/main" id="{E1A929DF-3BFB-0370-77E0-9521E7E0CAD4}"/>
              </a:ext>
            </a:extLst>
          </p:cNvPr>
          <p:cNvSpPr txBox="1"/>
          <p:nvPr/>
        </p:nvSpPr>
        <p:spPr>
          <a:xfrm>
            <a:off x="490440" y="4351444"/>
            <a:ext cx="954911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Statushouders en Ontheemde Oekraïners			   	    Gemeente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29BD758-2CBD-6468-E344-B32D84AA65E4}"/>
              </a:ext>
            </a:extLst>
          </p:cNvPr>
          <p:cNvSpPr txBox="1"/>
          <p:nvPr/>
        </p:nvSpPr>
        <p:spPr>
          <a:xfrm>
            <a:off x="490440" y="4714198"/>
            <a:ext cx="954911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Personen met een studiebeurs vanuit DUO (nooit via SFR)</a:t>
            </a:r>
            <a:r>
              <a:rPr lang="nl-NL" dirty="0"/>
              <a:t>	    	    </a:t>
            </a:r>
            <a:r>
              <a:rPr lang="nl-NL" sz="1600" dirty="0"/>
              <a:t>DUO (ALTIJD!)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4F242E93-6FA8-EA96-08E9-349C3E8AD6C9}"/>
              </a:ext>
            </a:extLst>
          </p:cNvPr>
          <p:cNvSpPr txBox="1"/>
          <p:nvPr/>
        </p:nvSpPr>
        <p:spPr>
          <a:xfrm>
            <a:off x="490440" y="5055468"/>
            <a:ext cx="957455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Werkenden -alle personen die in vaste of tijdelijke dienst zijn-	                         Vakbonden</a:t>
            </a:r>
          </a:p>
          <a:p>
            <a:r>
              <a:rPr lang="nl-NL" sz="1600" dirty="0"/>
              <a:t>(warme overdracht naar de loopbaancoaches)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BA6207F-6117-5BB0-1C37-0120FAB1A27E}"/>
              </a:ext>
            </a:extLst>
          </p:cNvPr>
          <p:cNvSpPr txBox="1"/>
          <p:nvPr/>
        </p:nvSpPr>
        <p:spPr>
          <a:xfrm>
            <a:off x="477718" y="5640243"/>
            <a:ext cx="9574557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1600" dirty="0"/>
              <a:t>Werkenden met tijdelijk dienstverband afloop &lt; 3 </a:t>
            </a:r>
            <a:r>
              <a:rPr lang="nl-NL" sz="1600" dirty="0" err="1"/>
              <a:t>mnd</a:t>
            </a:r>
            <a:r>
              <a:rPr lang="nl-NL" sz="1600" dirty="0"/>
              <a:t>                                               UWV of Vakbonden</a:t>
            </a:r>
          </a:p>
        </p:txBody>
      </p:sp>
    </p:spTree>
    <p:extLst>
      <p:ext uri="{BB962C8B-B14F-4D97-AF65-F5344CB8AC3E}">
        <p14:creationId xmlns:p14="http://schemas.microsoft.com/office/powerpoint/2010/main" val="213516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Voorwaarden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149AECD-A624-A67B-756C-932DBF20084D}"/>
              </a:ext>
            </a:extLst>
          </p:cNvPr>
          <p:cNvSpPr txBox="1"/>
          <p:nvPr/>
        </p:nvSpPr>
        <p:spPr>
          <a:xfrm>
            <a:off x="266900" y="987531"/>
            <a:ext cx="11493099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De aanvrager is 18 jaar of ouder en woonachtig in de regio Rijnmond.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De opleiding is goedgekeurd door een adviseur van Werkcentrum Rijnmond.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Opleiding op maximaal MBO 4 niveau / alle opleidingen die hoger zijn dan MBO4 worden niet in behandeling genomen.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De opleiding leidt tot betere baankansen in maatschappelijk en cruciale sectoren en economische transities in de regio.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1257300" lvl="2" indent="-342900">
              <a:lnSpc>
                <a:spcPct val="90000"/>
              </a:lnSpc>
              <a:spcAft>
                <a:spcPts val="600"/>
              </a:spcAft>
              <a:buSzPct val="50000"/>
              <a:buFont typeface="Wingdings" pitchFamily="2" charset="2"/>
              <a:buChar char="Ø"/>
            </a:pPr>
            <a:endParaRPr lang="nl-NL" sz="2000" dirty="0">
              <a:solidFill>
                <a:srgbClr val="FF0000"/>
              </a:solidFill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spcAft>
                <a:spcPts val="600"/>
              </a:spcAft>
              <a:buSzPct val="100000"/>
            </a:pPr>
            <a:endParaRPr lang="nl-NL" sz="2000" b="0" i="0" u="none" strike="noStrike" dirty="0">
              <a:effectLst/>
              <a:latin typeface="Aptos" panose="020B0004020202020204" pitchFamily="34" charset="0"/>
            </a:endParaRP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nl-NL" sz="2000" dirty="0">
              <a:solidFill>
                <a:srgbClr val="212121"/>
              </a:solidFill>
              <a:latin typeface="Aptos" panose="020B000402020202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1580220F-4EEC-4121-2E78-AFA1C9106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262" y="3365971"/>
            <a:ext cx="3095728" cy="287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58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Voorwaarden/Aandachtspunten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149AECD-A624-A67B-756C-932DBF20084D}"/>
              </a:ext>
            </a:extLst>
          </p:cNvPr>
          <p:cNvSpPr txBox="1"/>
          <p:nvPr/>
        </p:nvSpPr>
        <p:spPr>
          <a:xfrm>
            <a:off x="163205" y="824510"/>
            <a:ext cx="11493099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D458182-F904-2560-37B6-8CC0E4272F8C}"/>
              </a:ext>
            </a:extLst>
          </p:cNvPr>
          <p:cNvSpPr txBox="1"/>
          <p:nvPr/>
        </p:nvSpPr>
        <p:spPr>
          <a:xfrm>
            <a:off x="112154" y="1291167"/>
            <a:ext cx="1178998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sz="1600" dirty="0"/>
              <a:t>ZZP </a:t>
            </a:r>
            <a:r>
              <a:rPr lang="nl-NL" sz="1600" dirty="0" err="1"/>
              <a:t>ers</a:t>
            </a:r>
            <a:r>
              <a:rPr lang="nl-NL" sz="1600" dirty="0"/>
              <a:t> mogen niet meer verdienen dan 35,- euro per uur / aantonen via inhuurovereenkomst of 6 maand facturen</a:t>
            </a:r>
          </a:p>
          <a:p>
            <a:r>
              <a:rPr lang="nl-NL" sz="1600" dirty="0"/>
              <a:t>     als deze inkomsten hoger liggen dan gaat de aanvraag niet door</a:t>
            </a:r>
          </a:p>
          <a:p>
            <a:pPr marL="285750" indent="-285750">
              <a:buFontTx/>
              <a:buChar char="-"/>
            </a:pPr>
            <a:endParaRPr lang="nl-NL" sz="1600" dirty="0"/>
          </a:p>
          <a:p>
            <a:pPr marL="285750" indent="-285750">
              <a:buFontTx/>
              <a:buChar char="-"/>
            </a:pPr>
            <a:r>
              <a:rPr lang="nl-NL" sz="1600" dirty="0"/>
              <a:t>Werkcoach / Jongerenconsulent / Klantadviseur andere gemeenten doet warme overdracht naar adviseur WCR als de voorliggende voorziening bij die betreffende gemeente niet toereikend is. De klantadviseur/werkcoach/jongerenconsulent doet dit na overleg met een kwaliteitsmedewerker/senior van die betreffende gemeente. </a:t>
            </a:r>
          </a:p>
          <a:p>
            <a:pPr marL="285750" indent="-285750">
              <a:buFontTx/>
              <a:buChar char="-"/>
            </a:pPr>
            <a:endParaRPr lang="nl-NL" sz="1600" dirty="0"/>
          </a:p>
          <a:p>
            <a:pPr marL="285750" indent="-285750">
              <a:buFontTx/>
              <a:buChar char="-"/>
            </a:pPr>
            <a:r>
              <a:rPr lang="nl-NL" sz="1600" dirty="0"/>
              <a:t>Meerjarige opleidingen; we financieren in eerste instantie 1 (school-) jaar. Indien de aanvrager ook een 2</a:t>
            </a:r>
            <a:r>
              <a:rPr lang="nl-NL" sz="1600" baseline="30000" dirty="0"/>
              <a:t>de</a:t>
            </a:r>
            <a:r>
              <a:rPr lang="nl-NL" sz="1600" dirty="0"/>
              <a:t> of 3</a:t>
            </a:r>
            <a:r>
              <a:rPr lang="nl-NL" sz="1600" baseline="30000" dirty="0"/>
              <a:t>de</a:t>
            </a:r>
            <a:r>
              <a:rPr lang="nl-NL" sz="1600" dirty="0"/>
              <a:t> schooljaar wil laten financieren door SFR dan kan de aanvrager het volgende jaar een nieuwe aanvraag doen. Let wel; doe geen toezeggingen en adviseer de aanvrager om zelf geld te reserveren voor de vervolg jaren.</a:t>
            </a:r>
          </a:p>
          <a:p>
            <a:pPr marL="285750" indent="-285750">
              <a:buFontTx/>
              <a:buChar char="-"/>
            </a:pPr>
            <a:endParaRPr lang="nl-NL" sz="1600" dirty="0"/>
          </a:p>
          <a:p>
            <a:pPr marL="285750" indent="-285750">
              <a:buFontTx/>
              <a:buChar char="-"/>
            </a:pPr>
            <a:r>
              <a:rPr lang="nl-NL" sz="1600" dirty="0"/>
              <a:t>Werkenden kunnen terecht bij de bonden, hiervoor hoeft een aanvrager geen lid te zijn van een vakbond.</a:t>
            </a:r>
          </a:p>
          <a:p>
            <a:r>
              <a:rPr lang="nl-NL" sz="1600" dirty="0"/>
              <a:t>       Warme overdracht naar loopbaancoaches vd bonden / meer info via </a:t>
            </a:r>
            <a:r>
              <a:rPr lang="nl-NL" sz="1600" dirty="0">
                <a:hlinkClick r:id="rId3"/>
              </a:rPr>
              <a:t>PlatformNaarWerk.nl - Vind hulpmiddelen voor loopbaancoaches</a:t>
            </a:r>
            <a:endParaRPr lang="nl-NL" sz="1600" dirty="0"/>
          </a:p>
          <a:p>
            <a:pPr marL="285750" indent="-285750">
              <a:buFontTx/>
              <a:buChar char="-"/>
            </a:pPr>
            <a:endParaRPr lang="nl-NL" sz="1600" dirty="0"/>
          </a:p>
          <a:p>
            <a:pPr marL="285750" indent="-285750">
              <a:buFontTx/>
              <a:buChar char="-"/>
            </a:pPr>
            <a:r>
              <a:rPr lang="nl-NL" sz="1600" dirty="0"/>
              <a:t>Maximaal budget is een éénmalig budget per persoon per jaar (EUR 5.000,-), check bij elke nieuwe aanvraag (adviseur WCR) of de betreffende aanvrager al op de registratielijst/inkooplijst staat.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l-NL" sz="1600" dirty="0"/>
              <a:t>De registratielijst om te kijken of klant al eerder is geweest en waarom de aanvraag toen mogelijk niet is doorgezet    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l-NL" sz="1600" dirty="0"/>
              <a:t>De inkooplijst om te kijken of er daadwerkelijk een inkoop voor die betreffende aanvrager is geweest</a:t>
            </a:r>
          </a:p>
          <a:p>
            <a:pPr lvl="1"/>
            <a:endParaRPr lang="nl-NL" sz="1600" dirty="0"/>
          </a:p>
          <a:p>
            <a:pPr lvl="1"/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483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Hoe kan een aanvraag worden ingediend?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149AECD-A624-A67B-756C-932DBF20084D}"/>
              </a:ext>
            </a:extLst>
          </p:cNvPr>
          <p:cNvSpPr txBox="1"/>
          <p:nvPr/>
        </p:nvSpPr>
        <p:spPr>
          <a:xfrm>
            <a:off x="-123472" y="1097054"/>
            <a:ext cx="11493099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Start de aanvraag via de website van Werkcentrum Rijnmond bij “</a:t>
            </a:r>
            <a:r>
              <a:rPr lang="nl-NL" sz="2000" b="1" dirty="0">
                <a:latin typeface="Bolder" panose="00000500000000000000" pitchFamily="2" charset="0"/>
                <a:cs typeface="Calibri" panose="020F0502020204030204" pitchFamily="34" charset="0"/>
              </a:rPr>
              <a:t>Start hier je aanvraag</a:t>
            </a: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”. </a:t>
            </a:r>
            <a:r>
              <a:rPr lang="nl-NL" sz="2000" u="sng" dirty="0">
                <a:latin typeface="Bolder" panose="00000500000000000000" pitchFamily="2" charset="0"/>
                <a:cs typeface="Calibri" panose="020F0502020204030204" pitchFamily="34" charset="0"/>
                <a:hlinkClick r:id="rId3"/>
              </a:rPr>
              <a:t> </a:t>
            </a:r>
            <a:r>
              <a:rPr lang="nl-NL" sz="2000" dirty="0">
                <a:hlinkClick r:id="rId3"/>
              </a:rPr>
              <a:t>Scholingsfonds Rijnmond - Werkcentrum Rijnmond</a:t>
            </a:r>
            <a:r>
              <a:rPr lang="nl-NL" sz="2000" dirty="0"/>
              <a:t>, </a:t>
            </a:r>
            <a:r>
              <a:rPr lang="nl-NL" sz="2000" dirty="0">
                <a:latin typeface="Bolder" panose="00000500000000000000" pitchFamily="2" charset="0"/>
              </a:rPr>
              <a:t>de aanvrager vult hier zijn gegevens en scholingsvraag in.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Een adviseur van het WCR neemt binnen 5 werkdagen na ontvangst van de aanvraag contact op met de aanvrager.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De adviseur neemt de aanvraag op hoofdlijnen door en checkt of de voorliggende voorzieningen zijn gecheckt/benut.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Indien voorliggende voorzieningen mogelijk zijn wordt de aanvrager warm doorverwezen naar de juiste partij.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Indien de aanvraag mogelijk gaat leiden tot een SFR-aanvraag dan wordt aan de aanvrager gevraagd de benodigde bescheiden op te sturen. (geen toezeggingen doen!)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40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7" y="0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Wat dient de aanvrager in?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5149AECD-A624-A67B-756C-932DBF20084D}"/>
              </a:ext>
            </a:extLst>
          </p:cNvPr>
          <p:cNvSpPr txBox="1"/>
          <p:nvPr/>
        </p:nvSpPr>
        <p:spPr>
          <a:xfrm>
            <a:off x="-123472" y="955011"/>
            <a:ext cx="11493099" cy="491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Het aanvraagformulier.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Een ondertekende Verklaring van geen bezwaar/Toestemmingsformulier.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Recent cv.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Kopie ID (waar BSN nummer op staat).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Offerte van de opleiding (in PDF).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Indien van toepassing: bewijs van inschrijving UWV of ingevuld Formulier basisregistratie bij UWV.</a:t>
            </a:r>
          </a:p>
          <a:p>
            <a:pPr marL="1257300" lvl="2" indent="-342900">
              <a:lnSpc>
                <a:spcPct val="90000"/>
              </a:lnSpc>
              <a:spcAft>
                <a:spcPts val="600"/>
              </a:spcAft>
              <a:buSzPct val="50000"/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Voor NUG’ers is inschrijving bij UWV noodzakelijk. 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Indien van toepassing: toestemming van eerstverantwoordelijke partij.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Loonstrook / indien ZZP-er: bewijs inkomen afgelopen 6 maanden/inhuur overeenkomst.</a:t>
            </a: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1600" dirty="0">
                <a:latin typeface="Bolder" panose="00000500000000000000" pitchFamily="2" charset="0"/>
                <a:cs typeface="Calibri" panose="020F0502020204030204" pitchFamily="34" charset="0"/>
              </a:rPr>
              <a:t>Alle documenten in één mail versturen naar de adviseur van het werkcentrum.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1600" dirty="0">
              <a:latin typeface="Bolder" panose="00000500000000000000" pitchFamily="2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Na ontvangst van deze gegevens (compleet!) neemt de betrokken adviseur van het Werkcentrum binnen 5 werkdagen contact op met de aanvrager om de aanvraag verder door te nemen.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nl-NL" sz="2000" dirty="0">
              <a:latin typeface="Bolder" panose="000005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8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/>
            <a:r>
              <a:rPr lang="nl-NL" dirty="0">
                <a:solidFill>
                  <a:srgbClr val="FFFFFF"/>
                </a:solidFill>
                <a:latin typeface="Source Sans Pro"/>
              </a:rPr>
              <a:t>Webinar 10 september 2024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25444CB6-AFF7-20AA-78D9-A16BAB9C424A}"/>
              </a:ext>
            </a:extLst>
          </p:cNvPr>
          <p:cNvSpPr/>
          <p:nvPr/>
        </p:nvSpPr>
        <p:spPr>
          <a:xfrm>
            <a:off x="0" y="6332150"/>
            <a:ext cx="12192000" cy="525850"/>
          </a:xfrm>
          <a:prstGeom prst="rect">
            <a:avLst/>
          </a:prstGeom>
          <a:solidFill>
            <a:srgbClr val="3C9D0F"/>
          </a:solidFill>
          <a:ln>
            <a:solidFill>
              <a:srgbClr val="3C9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3C9D0F"/>
                </a:solidFill>
              </a:ln>
              <a:solidFill>
                <a:srgbClr val="3C9D0F"/>
              </a:solidFill>
            </a:endParaRP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37D1233-1A8A-A4C9-22B7-5B43CC27FDAB}"/>
              </a:ext>
            </a:extLst>
          </p:cNvPr>
          <p:cNvSpPr txBox="1">
            <a:spLocks/>
          </p:cNvSpPr>
          <p:nvPr/>
        </p:nvSpPr>
        <p:spPr>
          <a:xfrm>
            <a:off x="432000" y="6528001"/>
            <a:ext cx="4800000" cy="19915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</a:pPr>
            <a:r>
              <a:rPr lang="nl-NL" b="1" dirty="0">
                <a:solidFill>
                  <a:schemeClr val="bg1"/>
                </a:solidFill>
                <a:latin typeface="+mj-lt"/>
              </a:rPr>
              <a:t>Werkcentrum Rijnmond</a:t>
            </a:r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8286150-FA50-9CFA-0369-0A270A0FE0A9}"/>
              </a:ext>
            </a:extLst>
          </p:cNvPr>
          <p:cNvCxnSpPr/>
          <p:nvPr/>
        </p:nvCxnSpPr>
        <p:spPr>
          <a:xfrm>
            <a:off x="266900" y="1291167"/>
            <a:ext cx="115598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el 1">
            <a:extLst>
              <a:ext uri="{FF2B5EF4-FFF2-40B4-BE49-F238E27FC236}">
                <a16:creationId xmlns:a16="http://schemas.microsoft.com/office/drawing/2014/main" id="{1F571CAB-588A-1931-5136-FF65B5476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278" y="130840"/>
            <a:ext cx="10515600" cy="1325563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  <a:t>Verplichte informatie offerte </a:t>
            </a:r>
            <a:br>
              <a:rPr lang="nl-NL" b="1" dirty="0">
                <a:solidFill>
                  <a:srgbClr val="3C9D0F"/>
                </a:solidFill>
                <a:latin typeface="Bolder" panose="00000500000000000000" pitchFamily="2" charset="0"/>
              </a:rPr>
            </a:br>
            <a:r>
              <a:rPr lang="nl-NL" sz="3600" b="1" dirty="0">
                <a:solidFill>
                  <a:srgbClr val="3C9D0F"/>
                </a:solidFill>
                <a:latin typeface="Bolder" panose="00000500000000000000" pitchFamily="2" charset="0"/>
              </a:rPr>
              <a:t>(actie en verantwoordelijkheid vd aanvrager)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19BEA70D-AD7B-43E0-BDCC-1D436D830902}"/>
              </a:ext>
            </a:extLst>
          </p:cNvPr>
          <p:cNvSpPr txBox="1"/>
          <p:nvPr/>
        </p:nvSpPr>
        <p:spPr>
          <a:xfrm>
            <a:off x="266900" y="1832173"/>
            <a:ext cx="886022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Het bedrag voor scholing (incl. en excl. BTW).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Eventueel de kosten voor boeken/software licenties en/of (her-) examenkosten.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De startdatum van de opleiding.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Duur van de opleiding.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Naam kandidaat.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NAW en mailadres opleider.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IBAN-, KvK- en BTW-nummer.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>
                <a:latin typeface="Bolder" panose="00000500000000000000" pitchFamily="2" charset="0"/>
                <a:cs typeface="Calibri" panose="020F0502020204030204" pitchFamily="34" charset="0"/>
              </a:rPr>
              <a:t>Offerte richten aan de aanvrager.</a:t>
            </a: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3895"/>
            <a:endParaRPr lang="nl-NL" sz="2000" b="1" dirty="0">
              <a:latin typeface="Aptos" panose="020B0004020202020204" pitchFamily="34" charset="0"/>
              <a:ea typeface="Calibri" panose="020F0502020204030204" pitchFamily="34" charset="0"/>
            </a:endParaRPr>
          </a:p>
          <a:p>
            <a:pPr marL="683895"/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94994672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-thema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ZW Nederlands Rijkshuisstijl Robijnrood">
  <a:themeElements>
    <a:clrScheme name="Aangepast 56">
      <a:dk1>
        <a:srgbClr val="000000"/>
      </a:dk1>
      <a:lt1>
        <a:srgbClr val="FFFFFF"/>
      </a:lt1>
      <a:dk2>
        <a:srgbClr val="CA005D"/>
      </a:dk2>
      <a:lt2>
        <a:srgbClr val="F6D8E6"/>
      </a:lt2>
      <a:accent1>
        <a:srgbClr val="F9E11E"/>
      </a:accent1>
      <a:accent2>
        <a:srgbClr val="FFB612"/>
      </a:accent2>
      <a:accent3>
        <a:srgbClr val="777C00"/>
      </a:accent3>
      <a:accent4>
        <a:srgbClr val="75D1B5"/>
      </a:accent4>
      <a:accent5>
        <a:srgbClr val="8EC9E7"/>
      </a:accent5>
      <a:accent6>
        <a:srgbClr val="017BC6"/>
      </a:accent6>
      <a:hlink>
        <a:srgbClr val="CA205D"/>
      </a:hlink>
      <a:folHlink>
        <a:srgbClr val="F6D8E6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18024 RIJK - Sjabloon 16x9 Robijnrood" id="{BB1D537E-5BFC-4D8B-B73A-92AE80AD10DA}" vid="{3C6FA6C6-0D5F-48A8-9B21-DE2EC436A339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c3211a3-0351-4950-8d33-c55a0587917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F1028B803555499F15D71ED069B490" ma:contentTypeVersion="16" ma:contentTypeDescription="Een nieuw document maken." ma:contentTypeScope="" ma:versionID="c858d672f351af0d0b5ee611d4bd563b">
  <xsd:schema xmlns:xsd="http://www.w3.org/2001/XMLSchema" xmlns:xs="http://www.w3.org/2001/XMLSchema" xmlns:p="http://schemas.microsoft.com/office/2006/metadata/properties" xmlns:ns3="dc3211a3-0351-4950-8d33-c55a05879171" xmlns:ns4="5311609b-c068-4a13-a505-f00108e8e7dd" targetNamespace="http://schemas.microsoft.com/office/2006/metadata/properties" ma:root="true" ma:fieldsID="b31234bf898cc93bc5db6a11b1ad5e1c" ns3:_="" ns4:_="">
    <xsd:import namespace="dc3211a3-0351-4950-8d33-c55a05879171"/>
    <xsd:import namespace="5311609b-c068-4a13-a505-f00108e8e7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211a3-0351-4950-8d33-c55a058791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11609b-c068-4a13-a505-f00108e8e7d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34562D-A6F6-488F-AC54-E7DF493152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C2BEAA-DF7C-4DF0-9759-F4810D8DA93A}">
  <ds:schemaRefs>
    <ds:schemaRef ds:uri="http://schemas.microsoft.com/office/2006/metadata/properties"/>
    <ds:schemaRef ds:uri="dc3211a3-0351-4950-8d33-c55a05879171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5311609b-c068-4a13-a505-f00108e8e7dd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1F9DE7C-1A22-4700-A943-60B94D2654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3211a3-0351-4950-8d33-c55a05879171"/>
    <ds:schemaRef ds:uri="5311609b-c068-4a13-a505-f00108e8e7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27662</TotalTime>
  <Words>2801</Words>
  <Application>Microsoft Macintosh PowerPoint</Application>
  <PresentationFormat>Breedbeeld</PresentationFormat>
  <Paragraphs>337</Paragraphs>
  <Slides>19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19</vt:i4>
      </vt:variant>
    </vt:vector>
  </HeadingPairs>
  <TitlesOfParts>
    <vt:vector size="30" baseType="lpstr">
      <vt:lpstr>Aptos</vt:lpstr>
      <vt:lpstr>Arial</vt:lpstr>
      <vt:lpstr>Bolder</vt:lpstr>
      <vt:lpstr>Calibri</vt:lpstr>
      <vt:lpstr>Calibri Light</vt:lpstr>
      <vt:lpstr>Courier New</vt:lpstr>
      <vt:lpstr>Source Sans Pro</vt:lpstr>
      <vt:lpstr>Verdana</vt:lpstr>
      <vt:lpstr>Wingdings</vt:lpstr>
      <vt:lpstr>2_Office-thema 2013 - 2022</vt:lpstr>
      <vt:lpstr>SZW Nederlands Rijkshuisstijl Robijnrood</vt:lpstr>
      <vt:lpstr>PowerPoint-presentatie</vt:lpstr>
      <vt:lpstr>Ontwerp Scholingsfonds Rijnmond</vt:lpstr>
      <vt:lpstr>Kansrijke beroepen in 10 sectoren:</vt:lpstr>
      <vt:lpstr>Doelgroepen en Voorliggende voorzieningen</vt:lpstr>
      <vt:lpstr>Voorwaarden</vt:lpstr>
      <vt:lpstr>Voorwaarden/Aandachtspunten</vt:lpstr>
      <vt:lpstr>Hoe kan een aanvraag worden ingediend?</vt:lpstr>
      <vt:lpstr>Wat dient de aanvrager in?</vt:lpstr>
      <vt:lpstr>Verplichte informatie offerte  (actie en verantwoordelijkheid vd aanvrager)</vt:lpstr>
      <vt:lpstr>Wat levert de professional (werkcoach/klantadviseur/casemanager etc.) aan via mail aan de  adviseur van het WCR? </vt:lpstr>
      <vt:lpstr>Hoe verloopt de aanvraag </vt:lpstr>
      <vt:lpstr>FAQ</vt:lpstr>
      <vt:lpstr>FAQ</vt:lpstr>
      <vt:lpstr>FAQ</vt:lpstr>
      <vt:lpstr>FAQ</vt:lpstr>
      <vt:lpstr>FAQ</vt:lpstr>
      <vt:lpstr>FAQ </vt:lpstr>
      <vt:lpstr>Ons team: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Hardenbol R. (Rick)</dc:creator>
  <cp:lastModifiedBy>Karen Ohlenbusch | Upsiders</cp:lastModifiedBy>
  <cp:revision>158</cp:revision>
  <cp:lastPrinted>2023-03-13T13:44:56Z</cp:lastPrinted>
  <dcterms:created xsi:type="dcterms:W3CDTF">2023-03-07T10:49:29Z</dcterms:created>
  <dcterms:modified xsi:type="dcterms:W3CDTF">2025-02-11T12:23:17Z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871968-df67-4817-ac85-f4a5f5ebb5dd_Enabled">
    <vt:lpwstr>true</vt:lpwstr>
  </property>
  <property fmtid="{D5CDD505-2E9C-101B-9397-08002B2CF9AE}" pid="3" name="MSIP_Label_ea871968-df67-4817-ac85-f4a5f5ebb5dd_SetDate">
    <vt:lpwstr>2023-03-07T10:49:29Z</vt:lpwstr>
  </property>
  <property fmtid="{D5CDD505-2E9C-101B-9397-08002B2CF9AE}" pid="4" name="MSIP_Label_ea871968-df67-4817-ac85-f4a5f5ebb5dd_Method">
    <vt:lpwstr>Standard</vt:lpwstr>
  </property>
  <property fmtid="{D5CDD505-2E9C-101B-9397-08002B2CF9AE}" pid="5" name="MSIP_Label_ea871968-df67-4817-ac85-f4a5f5ebb5dd_Name">
    <vt:lpwstr>Bedrijfsvertrouwelijk</vt:lpwstr>
  </property>
  <property fmtid="{D5CDD505-2E9C-101B-9397-08002B2CF9AE}" pid="6" name="MSIP_Label_ea871968-df67-4817-ac85-f4a5f5ebb5dd_SiteId">
    <vt:lpwstr>49c4cd82-8f65-4d6a-9a3b-0ecd07c0cf5b</vt:lpwstr>
  </property>
  <property fmtid="{D5CDD505-2E9C-101B-9397-08002B2CF9AE}" pid="7" name="MSIP_Label_ea871968-df67-4817-ac85-f4a5f5ebb5dd_ActionId">
    <vt:lpwstr>158b57cb-1245-4c19-932d-8105ec8abd5b</vt:lpwstr>
  </property>
  <property fmtid="{D5CDD505-2E9C-101B-9397-08002B2CF9AE}" pid="8" name="MSIP_Label_ea871968-df67-4817-ac85-f4a5f5ebb5dd_ContentBits">
    <vt:lpwstr>0</vt:lpwstr>
  </property>
  <property fmtid="{D5CDD505-2E9C-101B-9397-08002B2CF9AE}" pid="9" name="ContentTypeId">
    <vt:lpwstr>0x0101001CF1028B803555499F15D71ED069B490</vt:lpwstr>
  </property>
  <property fmtid="{D5CDD505-2E9C-101B-9397-08002B2CF9AE}" pid="10" name="MediaServiceImageTags">
    <vt:lpwstr/>
  </property>
</Properties>
</file>