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8"/>
  </p:notesMasterIdLst>
  <p:sldIdLst>
    <p:sldId id="256" r:id="rId2"/>
    <p:sldId id="257" r:id="rId3"/>
    <p:sldId id="261" r:id="rId4"/>
    <p:sldId id="262" r:id="rId5"/>
    <p:sldId id="263"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8BE92-0300-4185-99A8-F93BA5B3DF4E}" v="35" dt="2023-01-05T13:32:34.2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ja van der Molen" userId="1db07001-65dc-46f8-81a1-7e9636220db0" providerId="ADAL" clId="{6398BE92-0300-4185-99A8-F93BA5B3DF4E}"/>
    <pc:docChg chg="undo custSel modSld">
      <pc:chgData name="Sonja van der Molen" userId="1db07001-65dc-46f8-81a1-7e9636220db0" providerId="ADAL" clId="{6398BE92-0300-4185-99A8-F93BA5B3DF4E}" dt="2023-01-11T15:49:35.227" v="70" actId="20577"/>
      <pc:docMkLst>
        <pc:docMk/>
      </pc:docMkLst>
      <pc:sldChg chg="addSp modSp mod">
        <pc:chgData name="Sonja van der Molen" userId="1db07001-65dc-46f8-81a1-7e9636220db0" providerId="ADAL" clId="{6398BE92-0300-4185-99A8-F93BA5B3DF4E}" dt="2023-01-11T15:47:02.957" v="24" actId="6549"/>
        <pc:sldMkLst>
          <pc:docMk/>
          <pc:sldMk cId="482590309" sldId="257"/>
        </pc:sldMkLst>
        <pc:spChg chg="mod">
          <ac:chgData name="Sonja van der Molen" userId="1db07001-65dc-46f8-81a1-7e9636220db0" providerId="ADAL" clId="{6398BE92-0300-4185-99A8-F93BA5B3DF4E}" dt="2023-01-11T15:46:54.108" v="17" actId="20577"/>
          <ac:spMkLst>
            <pc:docMk/>
            <pc:sldMk cId="482590309" sldId="257"/>
            <ac:spMk id="3" creationId="{81DDE943-BDE9-354C-5A03-1CB27D1EEDF2}"/>
          </ac:spMkLst>
        </pc:spChg>
        <pc:graphicFrameChg chg="modGraphic">
          <ac:chgData name="Sonja van der Molen" userId="1db07001-65dc-46f8-81a1-7e9636220db0" providerId="ADAL" clId="{6398BE92-0300-4185-99A8-F93BA5B3DF4E}" dt="2023-01-11T15:47:02.957" v="24" actId="6549"/>
          <ac:graphicFrameMkLst>
            <pc:docMk/>
            <pc:sldMk cId="482590309" sldId="257"/>
            <ac:graphicFrameMk id="8" creationId="{21A3CCB0-56C4-39FC-075B-41C82073A3E7}"/>
          </ac:graphicFrameMkLst>
        </pc:graphicFrameChg>
        <pc:picChg chg="add mod">
          <ac:chgData name="Sonja van der Molen" userId="1db07001-65dc-46f8-81a1-7e9636220db0" providerId="ADAL" clId="{6398BE92-0300-4185-99A8-F93BA5B3DF4E}" dt="2023-01-05T13:32:19.255" v="9" actId="14100"/>
          <ac:picMkLst>
            <pc:docMk/>
            <pc:sldMk cId="482590309" sldId="257"/>
            <ac:picMk id="5" creationId="{28996D19-777C-97B5-00A9-008AE081ACD9}"/>
          </ac:picMkLst>
        </pc:picChg>
      </pc:sldChg>
      <pc:sldChg chg="addSp modSp">
        <pc:chgData name="Sonja van der Molen" userId="1db07001-65dc-46f8-81a1-7e9636220db0" providerId="ADAL" clId="{6398BE92-0300-4185-99A8-F93BA5B3DF4E}" dt="2023-01-05T13:32:34.220" v="13"/>
        <pc:sldMkLst>
          <pc:docMk/>
          <pc:sldMk cId="1374451357" sldId="260"/>
        </pc:sldMkLst>
        <pc:picChg chg="add mod">
          <ac:chgData name="Sonja van der Molen" userId="1db07001-65dc-46f8-81a1-7e9636220db0" providerId="ADAL" clId="{6398BE92-0300-4185-99A8-F93BA5B3DF4E}" dt="2023-01-05T13:32:34.220" v="13"/>
          <ac:picMkLst>
            <pc:docMk/>
            <pc:sldMk cId="1374451357" sldId="260"/>
            <ac:picMk id="5" creationId="{2D7BB6EE-9FC5-F8A7-3A47-5246848980D4}"/>
          </ac:picMkLst>
        </pc:picChg>
      </pc:sldChg>
      <pc:sldChg chg="addSp modSp mod">
        <pc:chgData name="Sonja van der Molen" userId="1db07001-65dc-46f8-81a1-7e9636220db0" providerId="ADAL" clId="{6398BE92-0300-4185-99A8-F93BA5B3DF4E}" dt="2023-01-11T15:49:23.120" v="67" actId="115"/>
        <pc:sldMkLst>
          <pc:docMk/>
          <pc:sldMk cId="843986396" sldId="261"/>
        </pc:sldMkLst>
        <pc:spChg chg="mod">
          <ac:chgData name="Sonja van der Molen" userId="1db07001-65dc-46f8-81a1-7e9636220db0" providerId="ADAL" clId="{6398BE92-0300-4185-99A8-F93BA5B3DF4E}" dt="2023-01-11T15:47:11.726" v="28" actId="20577"/>
          <ac:spMkLst>
            <pc:docMk/>
            <pc:sldMk cId="843986396" sldId="261"/>
            <ac:spMk id="3" creationId="{81DDE943-BDE9-354C-5A03-1CB27D1EEDF2}"/>
          </ac:spMkLst>
        </pc:spChg>
        <pc:graphicFrameChg chg="modGraphic">
          <ac:chgData name="Sonja van der Molen" userId="1db07001-65dc-46f8-81a1-7e9636220db0" providerId="ADAL" clId="{6398BE92-0300-4185-99A8-F93BA5B3DF4E}" dt="2023-01-11T15:49:23.120" v="67" actId="115"/>
          <ac:graphicFrameMkLst>
            <pc:docMk/>
            <pc:sldMk cId="843986396" sldId="261"/>
            <ac:graphicFrameMk id="8" creationId="{21A3CCB0-56C4-39FC-075B-41C82073A3E7}"/>
          </ac:graphicFrameMkLst>
        </pc:graphicFrameChg>
        <pc:picChg chg="add mod">
          <ac:chgData name="Sonja van der Molen" userId="1db07001-65dc-46f8-81a1-7e9636220db0" providerId="ADAL" clId="{6398BE92-0300-4185-99A8-F93BA5B3DF4E}" dt="2023-01-05T13:32:24.689" v="10"/>
          <ac:picMkLst>
            <pc:docMk/>
            <pc:sldMk cId="843986396" sldId="261"/>
            <ac:picMk id="5" creationId="{3A80CC71-DBA1-EF55-B91E-73125268F86C}"/>
          </ac:picMkLst>
        </pc:picChg>
      </pc:sldChg>
      <pc:sldChg chg="addSp modSp mod">
        <pc:chgData name="Sonja van der Molen" userId="1db07001-65dc-46f8-81a1-7e9636220db0" providerId="ADAL" clId="{6398BE92-0300-4185-99A8-F93BA5B3DF4E}" dt="2023-01-11T15:49:35.227" v="70" actId="20577"/>
        <pc:sldMkLst>
          <pc:docMk/>
          <pc:sldMk cId="465514147" sldId="262"/>
        </pc:sldMkLst>
        <pc:graphicFrameChg chg="modGraphic">
          <ac:chgData name="Sonja van der Molen" userId="1db07001-65dc-46f8-81a1-7e9636220db0" providerId="ADAL" clId="{6398BE92-0300-4185-99A8-F93BA5B3DF4E}" dt="2023-01-11T15:49:35.227" v="70" actId="20577"/>
          <ac:graphicFrameMkLst>
            <pc:docMk/>
            <pc:sldMk cId="465514147" sldId="262"/>
            <ac:graphicFrameMk id="8" creationId="{21A3CCB0-56C4-39FC-075B-41C82073A3E7}"/>
          </ac:graphicFrameMkLst>
        </pc:graphicFrameChg>
        <pc:picChg chg="add mod">
          <ac:chgData name="Sonja van der Molen" userId="1db07001-65dc-46f8-81a1-7e9636220db0" providerId="ADAL" clId="{6398BE92-0300-4185-99A8-F93BA5B3DF4E}" dt="2023-01-05T13:32:27.465" v="11"/>
          <ac:picMkLst>
            <pc:docMk/>
            <pc:sldMk cId="465514147" sldId="262"/>
            <ac:picMk id="5" creationId="{88678104-288C-AFA5-43D6-27EC438AFADA}"/>
          </ac:picMkLst>
        </pc:picChg>
      </pc:sldChg>
      <pc:sldChg chg="addSp modSp">
        <pc:chgData name="Sonja van der Molen" userId="1db07001-65dc-46f8-81a1-7e9636220db0" providerId="ADAL" clId="{6398BE92-0300-4185-99A8-F93BA5B3DF4E}" dt="2023-01-05T13:32:30.303" v="12"/>
        <pc:sldMkLst>
          <pc:docMk/>
          <pc:sldMk cId="533629957" sldId="263"/>
        </pc:sldMkLst>
        <pc:picChg chg="add mod">
          <ac:chgData name="Sonja van der Molen" userId="1db07001-65dc-46f8-81a1-7e9636220db0" providerId="ADAL" clId="{6398BE92-0300-4185-99A8-F93BA5B3DF4E}" dt="2023-01-05T13:32:30.303" v="12"/>
          <ac:picMkLst>
            <pc:docMk/>
            <pc:sldMk cId="533629957" sldId="263"/>
            <ac:picMk id="5" creationId="{F0019ED1-85FF-A1A9-C060-736491C4B9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0A09E-23E4-433B-91BC-D23A6B9C8B2C}" type="datetimeFigureOut">
              <a:rPr lang="nl-NL" smtClean="0"/>
              <a:t>11-1-2023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5F0B1-344D-4544-A8BC-4CC5DA949903}" type="slidenum">
              <a:rPr lang="nl-NL" smtClean="0"/>
              <a:t>‹nr.›</a:t>
            </a:fld>
            <a:endParaRPr lang="nl-NL"/>
          </a:p>
        </p:txBody>
      </p:sp>
    </p:spTree>
    <p:extLst>
      <p:ext uri="{BB962C8B-B14F-4D97-AF65-F5344CB8AC3E}">
        <p14:creationId xmlns:p14="http://schemas.microsoft.com/office/powerpoint/2010/main" val="400454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347503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EDE9A8C-714C-4F93-9B4E-6941A3592E12}" type="datetimeFigureOut">
              <a:rPr lang="nl-NL" smtClean="0"/>
              <a:t>11-1-2023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357218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94153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4441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7647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2467888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353501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048847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429154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290324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3269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EDE9A8C-714C-4F93-9B4E-6941A3592E12}" type="datetimeFigureOut">
              <a:rPr lang="nl-NL" smtClean="0"/>
              <a:t>11-1-2023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91235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EDE9A8C-714C-4F93-9B4E-6941A3592E12}" type="datetimeFigureOut">
              <a:rPr lang="nl-NL" smtClean="0"/>
              <a:t>11-1-2023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273668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83014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20456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CEDE9A8C-714C-4F93-9B4E-6941A3592E12}" type="datetimeFigureOut">
              <a:rPr lang="nl-NL" smtClean="0"/>
              <a:t>11-1-2023</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1846747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EDE9A8C-714C-4F93-9B4E-6941A3592E12}" type="datetimeFigureOut">
              <a:rPr lang="nl-NL" smtClean="0"/>
              <a:t>11-1-2023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70C072-1198-4B48-ABE3-97D9A1EDF8F5}" type="slidenum">
              <a:rPr lang="nl-NL" smtClean="0"/>
              <a:t>‹nr.›</a:t>
            </a:fld>
            <a:endParaRPr lang="nl-NL"/>
          </a:p>
        </p:txBody>
      </p:sp>
    </p:spTree>
    <p:extLst>
      <p:ext uri="{BB962C8B-B14F-4D97-AF65-F5344CB8AC3E}">
        <p14:creationId xmlns:p14="http://schemas.microsoft.com/office/powerpoint/2010/main" val="221818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DE9A8C-714C-4F93-9B4E-6941A3592E12}" type="datetimeFigureOut">
              <a:rPr lang="nl-NL" smtClean="0"/>
              <a:t>11-1-2023</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70C072-1198-4B48-ABE3-97D9A1EDF8F5}" type="slidenum">
              <a:rPr lang="nl-NL" smtClean="0"/>
              <a:t>‹nr.›</a:t>
            </a:fld>
            <a:endParaRPr lang="nl-NL"/>
          </a:p>
        </p:txBody>
      </p:sp>
    </p:spTree>
    <p:extLst>
      <p:ext uri="{BB962C8B-B14F-4D97-AF65-F5344CB8AC3E}">
        <p14:creationId xmlns:p14="http://schemas.microsoft.com/office/powerpoint/2010/main" val="832072479"/>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2C92B-A8C1-DF91-29E3-AE6B3D246945}"/>
              </a:ext>
            </a:extLst>
          </p:cNvPr>
          <p:cNvSpPr>
            <a:spLocks noGrp="1"/>
          </p:cNvSpPr>
          <p:nvPr>
            <p:ph type="ctrTitle"/>
          </p:nvPr>
        </p:nvSpPr>
        <p:spPr>
          <a:xfrm>
            <a:off x="0" y="0"/>
            <a:ext cx="12192000" cy="2387600"/>
          </a:xfrm>
        </p:spPr>
        <p:txBody>
          <a:bodyPr/>
          <a:lstStyle/>
          <a:p>
            <a:r>
              <a:rPr lang="nl-NL"/>
              <a:t> </a:t>
            </a:r>
            <a:endParaRPr lang="nl-NL" dirty="0"/>
          </a:p>
        </p:txBody>
      </p:sp>
      <p:sp>
        <p:nvSpPr>
          <p:cNvPr id="3" name="Ondertitel 2">
            <a:extLst>
              <a:ext uri="{FF2B5EF4-FFF2-40B4-BE49-F238E27FC236}">
                <a16:creationId xmlns:a16="http://schemas.microsoft.com/office/drawing/2014/main" id="{04FD6880-6363-A204-1824-DD87C5EA9614}"/>
              </a:ext>
            </a:extLst>
          </p:cNvPr>
          <p:cNvSpPr>
            <a:spLocks noGrp="1"/>
          </p:cNvSpPr>
          <p:nvPr>
            <p:ph type="subTitle" idx="1"/>
          </p:nvPr>
        </p:nvSpPr>
        <p:spPr>
          <a:xfrm>
            <a:off x="-1" y="3315855"/>
            <a:ext cx="12191999" cy="3542145"/>
          </a:xfrm>
        </p:spPr>
        <p:txBody>
          <a:bodyPr/>
          <a:lstStyle/>
          <a:p>
            <a:endParaRPr lang="nl-NL" b="1" dirty="0"/>
          </a:p>
          <a:p>
            <a:pPr algn="ctr"/>
            <a:endParaRPr lang="nl-NL" b="1" dirty="0">
              <a:solidFill>
                <a:schemeClr val="tx1"/>
              </a:solidFill>
            </a:endParaRPr>
          </a:p>
          <a:p>
            <a:pPr algn="ctr"/>
            <a:r>
              <a:rPr lang="nl-NL" b="1" dirty="0">
                <a:solidFill>
                  <a:schemeClr val="tx1"/>
                </a:solidFill>
              </a:rPr>
              <a:t>Opzetten van een intern communicatieplan </a:t>
            </a:r>
          </a:p>
          <a:p>
            <a:pPr algn="ctr"/>
            <a:r>
              <a:rPr lang="nl-NL" b="1" dirty="0">
                <a:solidFill>
                  <a:schemeClr val="accent2"/>
                </a:solidFill>
              </a:rPr>
              <a:t>Leven Lang Ontwikkelen</a:t>
            </a:r>
          </a:p>
          <a:p>
            <a:pPr algn="ctr"/>
            <a:r>
              <a:rPr lang="nl-NL" b="1" dirty="0">
                <a:solidFill>
                  <a:schemeClr val="tx1"/>
                </a:solidFill>
              </a:rPr>
              <a:t>Level Up Rijnmond</a:t>
            </a:r>
          </a:p>
          <a:p>
            <a:pPr algn="ctr"/>
            <a:endParaRPr lang="nl-NL" b="1" dirty="0">
              <a:solidFill>
                <a:schemeClr val="tx1"/>
              </a:solidFill>
            </a:endParaRPr>
          </a:p>
          <a:p>
            <a:pPr algn="ctr"/>
            <a:r>
              <a:rPr lang="nl-NL" b="1" dirty="0">
                <a:solidFill>
                  <a:schemeClr val="tx1"/>
                </a:solidFill>
              </a:rPr>
              <a:t>Aan de slag met </a:t>
            </a:r>
            <a:r>
              <a:rPr lang="nl-NL" b="1" dirty="0">
                <a:solidFill>
                  <a:schemeClr val="accent2"/>
                </a:solidFill>
              </a:rPr>
              <a:t>” </a:t>
            </a:r>
            <a:r>
              <a:rPr lang="nl-NL" b="1" dirty="0">
                <a:solidFill>
                  <a:schemeClr val="tx1"/>
                </a:solidFill>
              </a:rPr>
              <a:t>Doelgroep </a:t>
            </a:r>
            <a:r>
              <a:rPr lang="nl-NL" b="1" dirty="0">
                <a:solidFill>
                  <a:schemeClr val="accent2"/>
                </a:solidFill>
              </a:rPr>
              <a:t>”</a:t>
            </a:r>
            <a:r>
              <a:rPr lang="nl-NL" b="1" dirty="0">
                <a:solidFill>
                  <a:schemeClr val="tx1"/>
                </a:solidFill>
              </a:rPr>
              <a:t> doel </a:t>
            </a:r>
            <a:r>
              <a:rPr lang="nl-NL" b="1" dirty="0">
                <a:solidFill>
                  <a:schemeClr val="accent2"/>
                </a:solidFill>
              </a:rPr>
              <a:t>“</a:t>
            </a:r>
            <a:r>
              <a:rPr lang="nl-NL" b="1" dirty="0">
                <a:solidFill>
                  <a:schemeClr val="tx1"/>
                </a:solidFill>
              </a:rPr>
              <a:t> hoe </a:t>
            </a:r>
            <a:r>
              <a:rPr lang="nl-NL" b="1" dirty="0">
                <a:solidFill>
                  <a:schemeClr val="accent2"/>
                </a:solidFill>
              </a:rPr>
              <a:t>“</a:t>
            </a:r>
            <a:r>
              <a:rPr lang="nl-NL" b="1" dirty="0">
                <a:solidFill>
                  <a:schemeClr val="tx1"/>
                </a:solidFill>
              </a:rPr>
              <a:t> wanneer </a:t>
            </a:r>
            <a:r>
              <a:rPr lang="nl-NL" b="1" dirty="0">
                <a:solidFill>
                  <a:schemeClr val="accent2"/>
                </a:solidFill>
              </a:rPr>
              <a:t>“</a:t>
            </a:r>
            <a:r>
              <a:rPr lang="nl-NL" b="1" dirty="0">
                <a:solidFill>
                  <a:schemeClr val="tx1"/>
                </a:solidFill>
              </a:rPr>
              <a:t> do’s &amp; don’ts</a:t>
            </a:r>
          </a:p>
        </p:txBody>
      </p:sp>
      <p:pic>
        <p:nvPicPr>
          <p:cNvPr id="7" name="Afbeelding 6">
            <a:extLst>
              <a:ext uri="{FF2B5EF4-FFF2-40B4-BE49-F238E27FC236}">
                <a16:creationId xmlns:a16="http://schemas.microsoft.com/office/drawing/2014/main" id="{540DA890-1786-2935-57B7-42404B4279ED}"/>
              </a:ext>
            </a:extLst>
          </p:cNvPr>
          <p:cNvPicPr>
            <a:picLocks noChangeAspect="1"/>
          </p:cNvPicPr>
          <p:nvPr/>
        </p:nvPicPr>
        <p:blipFill>
          <a:blip r:embed="rId2"/>
          <a:stretch>
            <a:fillRect/>
          </a:stretch>
        </p:blipFill>
        <p:spPr>
          <a:xfrm>
            <a:off x="0" y="0"/>
            <a:ext cx="12233049" cy="2752436"/>
          </a:xfrm>
          <a:prstGeom prst="rect">
            <a:avLst/>
          </a:prstGeom>
        </p:spPr>
      </p:pic>
    </p:spTree>
    <p:extLst>
      <p:ext uri="{BB962C8B-B14F-4D97-AF65-F5344CB8AC3E}">
        <p14:creationId xmlns:p14="http://schemas.microsoft.com/office/powerpoint/2010/main" val="339206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C880E-1920-D82A-D7F0-E26EED38EA31}"/>
              </a:ext>
            </a:extLst>
          </p:cNvPr>
          <p:cNvSpPr>
            <a:spLocks noGrp="1"/>
          </p:cNvSpPr>
          <p:nvPr>
            <p:ph type="title"/>
          </p:nvPr>
        </p:nvSpPr>
        <p:spPr>
          <a:xfrm>
            <a:off x="526881" y="173182"/>
            <a:ext cx="11147882" cy="982758"/>
          </a:xfrm>
        </p:spPr>
        <p:txBody>
          <a:bodyPr/>
          <a:lstStyle/>
          <a:p>
            <a:pPr algn="ctr"/>
            <a:r>
              <a:rPr lang="nl-NL" sz="2800" b="1" dirty="0"/>
              <a:t>Onderdelen Communicatieplan LLO</a:t>
            </a:r>
          </a:p>
        </p:txBody>
      </p:sp>
      <p:sp>
        <p:nvSpPr>
          <p:cNvPr id="3" name="Tijdelijke aanduiding voor tekst 2">
            <a:extLst>
              <a:ext uri="{FF2B5EF4-FFF2-40B4-BE49-F238E27FC236}">
                <a16:creationId xmlns:a16="http://schemas.microsoft.com/office/drawing/2014/main" id="{81DDE943-BDE9-354C-5A03-1CB27D1EEDF2}"/>
              </a:ext>
            </a:extLst>
          </p:cNvPr>
          <p:cNvSpPr>
            <a:spLocks noGrp="1"/>
          </p:cNvSpPr>
          <p:nvPr>
            <p:ph type="body" sz="half" idx="2"/>
          </p:nvPr>
        </p:nvSpPr>
        <p:spPr>
          <a:xfrm>
            <a:off x="526881" y="974785"/>
            <a:ext cx="11265428" cy="5481433"/>
          </a:xfrm>
        </p:spPr>
        <p:txBody>
          <a:bodyPr anchor="t"/>
          <a:lstStyle/>
          <a:p>
            <a:r>
              <a:rPr lang="nl-NL" b="1" dirty="0">
                <a:solidFill>
                  <a:schemeClr val="accent1"/>
                </a:solidFill>
              </a:rPr>
              <a:t>Doelgroep</a:t>
            </a:r>
          </a:p>
          <a:p>
            <a:r>
              <a:rPr lang="nl-NL" dirty="0"/>
              <a:t>Wie wil je bereiken met je communicatie? Ga aan de slag met de volgende vragen:</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7" name="Graphic 6">
            <a:extLst>
              <a:ext uri="{FF2B5EF4-FFF2-40B4-BE49-F238E27FC236}">
                <a16:creationId xmlns:a16="http://schemas.microsoft.com/office/drawing/2014/main" id="{055D4B07-6D72-EB7F-A2CF-3D453BFC4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4048" y="647267"/>
            <a:ext cx="409575" cy="409575"/>
          </a:xfrm>
          <a:prstGeom prst="rect">
            <a:avLst/>
          </a:prstGeom>
        </p:spPr>
      </p:pic>
      <p:graphicFrame>
        <p:nvGraphicFramePr>
          <p:cNvPr id="8" name="Tabel 8">
            <a:extLst>
              <a:ext uri="{FF2B5EF4-FFF2-40B4-BE49-F238E27FC236}">
                <a16:creationId xmlns:a16="http://schemas.microsoft.com/office/drawing/2014/main" id="{21A3CCB0-56C4-39FC-075B-41C82073A3E7}"/>
              </a:ext>
            </a:extLst>
          </p:cNvPr>
          <p:cNvGraphicFramePr>
            <a:graphicFrameLocks noGrp="1"/>
          </p:cNvGraphicFramePr>
          <p:nvPr>
            <p:extLst>
              <p:ext uri="{D42A27DB-BD31-4B8C-83A1-F6EECF244321}">
                <p14:modId xmlns:p14="http://schemas.microsoft.com/office/powerpoint/2010/main" val="3464399209"/>
              </p:ext>
            </p:extLst>
          </p:nvPr>
        </p:nvGraphicFramePr>
        <p:xfrm>
          <a:off x="623833" y="2097578"/>
          <a:ext cx="9622286" cy="4358640"/>
        </p:xfrm>
        <a:graphic>
          <a:graphicData uri="http://schemas.openxmlformats.org/drawingml/2006/table">
            <a:tbl>
              <a:tblPr firstRow="1" bandRow="1"/>
              <a:tblGrid>
                <a:gridCol w="9622286">
                  <a:extLst>
                    <a:ext uri="{9D8B030D-6E8A-4147-A177-3AD203B41FA5}">
                      <a16:colId xmlns:a16="http://schemas.microsoft.com/office/drawing/2014/main" val="496406063"/>
                    </a:ext>
                  </a:extLst>
                </a:gridCol>
              </a:tblGrid>
              <a:tr h="370840">
                <a:tc>
                  <a:txBody>
                    <a:bodyPr/>
                    <a:lstStyle/>
                    <a:p>
                      <a:pPr algn="l"/>
                      <a:r>
                        <a:rPr lang="nl-NL" dirty="0"/>
                        <a:t>Wie heeft er belang bij het slagen van LLO? </a:t>
                      </a:r>
                    </a:p>
                    <a:p>
                      <a:pPr algn="l"/>
                      <a:endParaRPr lang="nl-NL"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Directie</a:t>
                      </a:r>
                    </a:p>
                    <a:p>
                      <a:pPr marL="171450" indent="-171450" algn="l">
                        <a:buClr>
                          <a:schemeClr val="accent1"/>
                        </a:buClr>
                        <a:buSzPct val="116000"/>
                        <a:buFont typeface="Century Gothic" panose="020B0502020202020204" pitchFamily="34" charset="0"/>
                        <a:buChar char="”"/>
                      </a:pPr>
                      <a:r>
                        <a:rPr lang="nl-NL" sz="1000" dirty="0"/>
                        <a:t>Management</a:t>
                      </a:r>
                    </a:p>
                    <a:p>
                      <a:pPr marL="171450" indent="-171450" algn="l">
                        <a:buClr>
                          <a:schemeClr val="accent1"/>
                        </a:buClr>
                        <a:buSzPct val="116000"/>
                        <a:buFont typeface="Century Gothic" panose="020B0502020202020204" pitchFamily="34" charset="0"/>
                        <a:buChar char="”"/>
                      </a:pPr>
                      <a:r>
                        <a:rPr lang="nl-NL" sz="1000" dirty="0"/>
                        <a:t>Aandeelhouders</a:t>
                      </a:r>
                    </a:p>
                    <a:p>
                      <a:pPr marL="171450" indent="-171450" algn="l">
                        <a:buClr>
                          <a:schemeClr val="accent1"/>
                        </a:buClr>
                        <a:buSzPct val="116000"/>
                        <a:buFont typeface="Century Gothic" panose="020B0502020202020204" pitchFamily="34" charset="0"/>
                        <a:buChar char="”"/>
                      </a:pPr>
                      <a:r>
                        <a:rPr lang="nl-NL" sz="1000" dirty="0"/>
                        <a:t>Eindklanten</a:t>
                      </a:r>
                    </a:p>
                    <a:p>
                      <a:pPr marL="0" indent="0" algn="l">
                        <a:buFont typeface="Wingdings" panose="05000000000000000000" pitchFamily="2" charset="2"/>
                        <a:buNone/>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339627"/>
                  </a:ext>
                </a:extLst>
              </a:tr>
              <a:tr h="370840">
                <a:tc>
                  <a:txBody>
                    <a:bodyPr/>
                    <a:lstStyle/>
                    <a:p>
                      <a:pPr algn="l"/>
                      <a:r>
                        <a:rPr lang="nl-NL" dirty="0"/>
                        <a:t>Wie kan invloed uitoefenen op het slagen van LLO?</a:t>
                      </a:r>
                    </a:p>
                    <a:p>
                      <a:pPr algn="l"/>
                      <a:endParaRPr lang="nl-NL"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Directe collega’s</a:t>
                      </a:r>
                    </a:p>
                    <a:p>
                      <a:pPr marL="171450" indent="-171450" algn="l">
                        <a:buClr>
                          <a:schemeClr val="accent1"/>
                        </a:buClr>
                        <a:buSzPct val="116000"/>
                        <a:buFont typeface="Century Gothic" panose="020B0502020202020204" pitchFamily="34" charset="0"/>
                        <a:buChar char="”"/>
                      </a:pPr>
                      <a:r>
                        <a:rPr lang="nl-NL" sz="1000" dirty="0"/>
                        <a:t>Leidinggevenden</a:t>
                      </a:r>
                    </a:p>
                    <a:p>
                      <a:pPr marL="171450" indent="-171450" algn="l">
                        <a:buClr>
                          <a:schemeClr val="accent1"/>
                        </a:buClr>
                        <a:buSzPct val="116000"/>
                        <a:buFont typeface="Century Gothic" panose="020B0502020202020204" pitchFamily="34" charset="0"/>
                        <a:buChar char="”"/>
                      </a:pPr>
                      <a:r>
                        <a:rPr lang="nl-NL" sz="1000" dirty="0"/>
                        <a:t>Coach / begeleiders</a:t>
                      </a:r>
                    </a:p>
                    <a:p>
                      <a:pPr marL="171450" indent="-171450" algn="l">
                        <a:buClr>
                          <a:schemeClr val="accent1"/>
                        </a:buClr>
                        <a:buSzPct val="116000"/>
                        <a:buFont typeface="Century Gothic" panose="020B0502020202020204" pitchFamily="34" charset="0"/>
                        <a:buChar char="”"/>
                      </a:pPr>
                      <a:r>
                        <a:rPr lang="nl-NL" sz="1000" dirty="0"/>
                        <a:t>Ondernemingsraad</a:t>
                      </a:r>
                    </a:p>
                    <a:p>
                      <a:pPr marL="0" indent="0" algn="l">
                        <a:buFont typeface="Wingdings" panose="05000000000000000000" pitchFamily="2" charset="2"/>
                        <a:buNone/>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9259"/>
                  </a:ext>
                </a:extLst>
              </a:tr>
              <a:tr h="370840">
                <a:tc>
                  <a:txBody>
                    <a:bodyPr/>
                    <a:lstStyle/>
                    <a:p>
                      <a:pPr algn="l"/>
                      <a:r>
                        <a:rPr lang="nl-NL" dirty="0"/>
                        <a:t>Wie hebben er baat bij als ze aan de slag mogen met LLO?</a:t>
                      </a:r>
                    </a:p>
                    <a:p>
                      <a:pPr algn="l"/>
                      <a:endParaRPr lang="nl-NL"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Medewerkers (beschrijf de verschillende groepen / rollen / functies medewerkers)</a:t>
                      </a:r>
                    </a:p>
                    <a:p>
                      <a:pPr marL="0" indent="0" algn="l">
                        <a:buFont typeface="Wingdings" panose="05000000000000000000" pitchFamily="2" charset="2"/>
                        <a:buNone/>
                      </a:pPr>
                      <a:endParaRPr lang="nl-NL" sz="1000" dirty="0"/>
                    </a:p>
                    <a:p>
                      <a:pPr marL="171450" indent="-171450" algn="l">
                        <a:buFont typeface="Wingdings" panose="05000000000000000000" pitchFamily="2" charset="2"/>
                        <a:buChar char="q"/>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598494"/>
                  </a:ext>
                </a:extLst>
              </a:tr>
            </a:tbl>
          </a:graphicData>
        </a:graphic>
      </p:graphicFrame>
      <p:sp>
        <p:nvSpPr>
          <p:cNvPr id="9" name="Tekstballon: rechthoek met afgeronde hoeken 8">
            <a:extLst>
              <a:ext uri="{FF2B5EF4-FFF2-40B4-BE49-F238E27FC236}">
                <a16:creationId xmlns:a16="http://schemas.microsoft.com/office/drawing/2014/main" id="{FC135B73-1FCC-4959-2B54-A327862E0F9C}"/>
              </a:ext>
            </a:extLst>
          </p:cNvPr>
          <p:cNvSpPr/>
          <p:nvPr/>
        </p:nvSpPr>
        <p:spPr>
          <a:xfrm>
            <a:off x="9713852" y="2985101"/>
            <a:ext cx="1901035" cy="1568426"/>
          </a:xfrm>
          <a:prstGeom prst="wedgeRoundRectCallout">
            <a:avLst>
              <a:gd name="adj1" fmla="val -52597"/>
              <a:gd name="adj2" fmla="val 6956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Amasis MT Pro Black" panose="020B0604020202020204" pitchFamily="18" charset="0"/>
              </a:rPr>
              <a:t>Benoem zoveel mogelijk doelgroepen en licht hun belang en invloed toe</a:t>
            </a:r>
          </a:p>
        </p:txBody>
      </p:sp>
      <p:pic>
        <p:nvPicPr>
          <p:cNvPr id="5" name="Afbeelding 4" descr="Afbeelding met tekst&#10;&#10;Automatisch gegenereerde beschrijving">
            <a:extLst>
              <a:ext uri="{FF2B5EF4-FFF2-40B4-BE49-F238E27FC236}">
                <a16:creationId xmlns:a16="http://schemas.microsoft.com/office/drawing/2014/main" id="{28996D19-777C-97B5-00A9-008AE081AC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 y="-197477"/>
            <a:ext cx="1309100" cy="1309100"/>
          </a:xfrm>
          <a:prstGeom prst="rect">
            <a:avLst/>
          </a:prstGeom>
        </p:spPr>
      </p:pic>
    </p:spTree>
    <p:extLst>
      <p:ext uri="{BB962C8B-B14F-4D97-AF65-F5344CB8AC3E}">
        <p14:creationId xmlns:p14="http://schemas.microsoft.com/office/powerpoint/2010/main" val="48259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C880E-1920-D82A-D7F0-E26EED38EA31}"/>
              </a:ext>
            </a:extLst>
          </p:cNvPr>
          <p:cNvSpPr>
            <a:spLocks noGrp="1"/>
          </p:cNvSpPr>
          <p:nvPr>
            <p:ph type="title"/>
          </p:nvPr>
        </p:nvSpPr>
        <p:spPr>
          <a:xfrm>
            <a:off x="526881" y="173182"/>
            <a:ext cx="11147882" cy="775724"/>
          </a:xfrm>
        </p:spPr>
        <p:txBody>
          <a:bodyPr/>
          <a:lstStyle/>
          <a:p>
            <a:pPr algn="ctr"/>
            <a:r>
              <a:rPr lang="nl-NL" sz="2800" b="1" dirty="0"/>
              <a:t>Onderdelen Communicatieplan LLO</a:t>
            </a:r>
          </a:p>
        </p:txBody>
      </p:sp>
      <p:sp>
        <p:nvSpPr>
          <p:cNvPr id="3" name="Tijdelijke aanduiding voor tekst 2">
            <a:extLst>
              <a:ext uri="{FF2B5EF4-FFF2-40B4-BE49-F238E27FC236}">
                <a16:creationId xmlns:a16="http://schemas.microsoft.com/office/drawing/2014/main" id="{81DDE943-BDE9-354C-5A03-1CB27D1EEDF2}"/>
              </a:ext>
            </a:extLst>
          </p:cNvPr>
          <p:cNvSpPr>
            <a:spLocks noGrp="1"/>
          </p:cNvSpPr>
          <p:nvPr>
            <p:ph type="body" sz="half" idx="2"/>
          </p:nvPr>
        </p:nvSpPr>
        <p:spPr>
          <a:xfrm>
            <a:off x="526881" y="879894"/>
            <a:ext cx="11265428" cy="5330577"/>
          </a:xfrm>
        </p:spPr>
        <p:txBody>
          <a:bodyPr anchor="t"/>
          <a:lstStyle/>
          <a:p>
            <a:r>
              <a:rPr lang="nl-NL" b="1" dirty="0">
                <a:solidFill>
                  <a:schemeClr val="accent1"/>
                </a:solidFill>
              </a:rPr>
              <a:t>Doel</a:t>
            </a:r>
          </a:p>
          <a:p>
            <a:r>
              <a:rPr lang="nl-NL" dirty="0"/>
              <a:t>Wat wil je bereiken met je communicatie? Ga aan de slag met de volgende vragen:</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7" name="Graphic 6">
            <a:extLst>
              <a:ext uri="{FF2B5EF4-FFF2-40B4-BE49-F238E27FC236}">
                <a16:creationId xmlns:a16="http://schemas.microsoft.com/office/drawing/2014/main" id="{055D4B07-6D72-EB7F-A2CF-3D453BFC4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4048" y="647267"/>
            <a:ext cx="409575" cy="409575"/>
          </a:xfrm>
          <a:prstGeom prst="rect">
            <a:avLst/>
          </a:prstGeom>
        </p:spPr>
      </p:pic>
      <p:graphicFrame>
        <p:nvGraphicFramePr>
          <p:cNvPr id="8" name="Tabel 8">
            <a:extLst>
              <a:ext uri="{FF2B5EF4-FFF2-40B4-BE49-F238E27FC236}">
                <a16:creationId xmlns:a16="http://schemas.microsoft.com/office/drawing/2014/main" id="{21A3CCB0-56C4-39FC-075B-41C82073A3E7}"/>
              </a:ext>
            </a:extLst>
          </p:cNvPr>
          <p:cNvGraphicFramePr>
            <a:graphicFrameLocks noGrp="1"/>
          </p:cNvGraphicFramePr>
          <p:nvPr>
            <p:extLst>
              <p:ext uri="{D42A27DB-BD31-4B8C-83A1-F6EECF244321}">
                <p14:modId xmlns:p14="http://schemas.microsoft.com/office/powerpoint/2010/main" val="550380617"/>
              </p:ext>
            </p:extLst>
          </p:nvPr>
        </p:nvGraphicFramePr>
        <p:xfrm>
          <a:off x="649712" y="1828721"/>
          <a:ext cx="9622286" cy="4602480"/>
        </p:xfrm>
        <a:graphic>
          <a:graphicData uri="http://schemas.openxmlformats.org/drawingml/2006/table">
            <a:tbl>
              <a:tblPr firstRow="1" bandRow="1"/>
              <a:tblGrid>
                <a:gridCol w="9622286">
                  <a:extLst>
                    <a:ext uri="{9D8B030D-6E8A-4147-A177-3AD203B41FA5}">
                      <a16:colId xmlns:a16="http://schemas.microsoft.com/office/drawing/2014/main" val="496406063"/>
                    </a:ext>
                  </a:extLst>
                </a:gridCol>
              </a:tblGrid>
              <a:tr h="370840">
                <a:tc>
                  <a:txBody>
                    <a:bodyPr/>
                    <a:lstStyle/>
                    <a:p>
                      <a:pPr algn="l"/>
                      <a:r>
                        <a:rPr lang="nl-NL" dirty="0">
                          <a:solidFill>
                            <a:schemeClr val="tx1"/>
                          </a:solidFill>
                        </a:rPr>
                        <a:t>Wil je mensen </a:t>
                      </a:r>
                      <a:r>
                        <a:rPr lang="nl-NL" b="1" dirty="0">
                          <a:solidFill>
                            <a:schemeClr val="accent1"/>
                          </a:solidFill>
                        </a:rPr>
                        <a:t>informeren</a:t>
                      </a:r>
                      <a:r>
                        <a:rPr lang="nl-NL" dirty="0">
                          <a:solidFill>
                            <a:schemeClr val="accent1"/>
                          </a:solidFill>
                        </a:rPr>
                        <a:t>?</a:t>
                      </a:r>
                    </a:p>
                    <a:p>
                      <a:pPr algn="l"/>
                      <a:endParaRPr lang="nl-NL" sz="1000"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Beschrijf het doel van LLO, bijvoorbeeld ‘inspelen op komende automatisering’ of ‘binden en boeien van medewerkers’</a:t>
                      </a:r>
                    </a:p>
                    <a:p>
                      <a:pPr marL="171450" indent="-171450" algn="l">
                        <a:buClr>
                          <a:schemeClr val="accent1"/>
                        </a:buClr>
                        <a:buSzPct val="116000"/>
                        <a:buFont typeface="Century Gothic" panose="020B0502020202020204" pitchFamily="34" charset="0"/>
                        <a:buChar char="”"/>
                      </a:pPr>
                      <a:r>
                        <a:rPr lang="nl-NL" sz="1000" dirty="0"/>
                        <a:t>Benoem de missie / strategie van de organisatie en vertaal hoe LLO daarop aansluit, bijvoorbeeld ‘werken aan een sterk werkgeversmerk’ of ‘bieden van goed werkgeverschap’ of ‘gecertificeerde medewerkers die de kwaliteit van de organisatie waarmaken’ of ‘net zoals de organisatie ontwikkelt en groeit, wil je dat medewerkers mee ontwikkelen en  mee groeien – scholing en ontwikkeling zijn daarvoor enkele van de middelen’</a:t>
                      </a:r>
                    </a:p>
                    <a:p>
                      <a:pPr marL="171450" indent="-171450" algn="l">
                        <a:buClr>
                          <a:schemeClr val="accent1"/>
                        </a:buClr>
                        <a:buSzPct val="116000"/>
                        <a:buFont typeface="Century Gothic" panose="020B0502020202020204" pitchFamily="34" charset="0"/>
                        <a:buChar char="”"/>
                      </a:pPr>
                      <a:r>
                        <a:rPr lang="nl-NL" sz="1000" dirty="0"/>
                        <a:t>Benoem wie ervoor in aanmerking komt</a:t>
                      </a:r>
                    </a:p>
                    <a:p>
                      <a:pPr marL="171450" indent="-171450" algn="l">
                        <a:buClr>
                          <a:schemeClr val="accent1"/>
                        </a:buClr>
                        <a:buSzPct val="116000"/>
                        <a:buFont typeface="Century Gothic" panose="020B0502020202020204" pitchFamily="34" charset="0"/>
                        <a:buChar char="”"/>
                      </a:pPr>
                      <a:r>
                        <a:rPr lang="nl-NL" sz="1000" dirty="0"/>
                        <a:t>Deel het </a:t>
                      </a:r>
                      <a:r>
                        <a:rPr lang="nl-NL" sz="1000" u="sng" dirty="0"/>
                        <a:t>leeraanbod inclusief tijdsinvestering en budget</a:t>
                      </a:r>
                      <a:r>
                        <a:rPr lang="nl-NL" sz="1000" u="none" dirty="0"/>
                        <a:t> en deel wat er wordt verwacht en of medewerkers mogen leren onder werktijd</a:t>
                      </a:r>
                      <a:endParaRPr lang="nl-NL" sz="1000" u="sng" dirty="0"/>
                    </a:p>
                    <a:p>
                      <a:pPr marL="171450" indent="-171450" algn="l">
                        <a:buClr>
                          <a:schemeClr val="accent1"/>
                        </a:buClr>
                        <a:buSzPct val="116000"/>
                        <a:buFont typeface="Century Gothic" panose="020B0502020202020204" pitchFamily="34" charset="0"/>
                        <a:buChar char="”"/>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339627"/>
                  </a:ext>
                </a:extLst>
              </a:tr>
              <a:tr h="370840">
                <a:tc>
                  <a:txBody>
                    <a:bodyPr/>
                    <a:lstStyle/>
                    <a:p>
                      <a:pPr algn="l"/>
                      <a:r>
                        <a:rPr lang="nl-NL" dirty="0">
                          <a:solidFill>
                            <a:schemeClr val="tx1"/>
                          </a:solidFill>
                        </a:rPr>
                        <a:t>Wil je mensen actief </a:t>
                      </a:r>
                      <a:r>
                        <a:rPr lang="nl-NL" b="1" dirty="0">
                          <a:solidFill>
                            <a:schemeClr val="accent1"/>
                          </a:solidFill>
                        </a:rPr>
                        <a:t>betrekken</a:t>
                      </a:r>
                      <a:r>
                        <a:rPr lang="nl-NL" dirty="0">
                          <a:solidFill>
                            <a:schemeClr val="accent1"/>
                          </a:solidFill>
                        </a:rPr>
                        <a:t>?</a:t>
                      </a:r>
                    </a:p>
                    <a:p>
                      <a:pPr algn="l"/>
                      <a:endParaRPr lang="nl-NL" sz="1000"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Betrek leidinggevenden en andere beïnvloeders in het proces van de opzet van LLO door ze mee te laten denken in het aanbod en deel deze informatie </a:t>
                      </a:r>
                    </a:p>
                    <a:p>
                      <a:pPr marL="0" indent="0" algn="l">
                        <a:buFont typeface="Wingdings" panose="05000000000000000000" pitchFamily="2" charset="2"/>
                        <a:buNone/>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9259"/>
                  </a:ext>
                </a:extLst>
              </a:tr>
              <a:tr h="370840">
                <a:tc>
                  <a:txBody>
                    <a:bodyPr/>
                    <a:lstStyle/>
                    <a:p>
                      <a:pPr algn="l"/>
                      <a:r>
                        <a:rPr lang="nl-NL" dirty="0">
                          <a:solidFill>
                            <a:schemeClr val="tx1"/>
                          </a:solidFill>
                        </a:rPr>
                        <a:t>Wil je mensen </a:t>
                      </a:r>
                      <a:r>
                        <a:rPr lang="nl-NL" b="1" dirty="0">
                          <a:solidFill>
                            <a:schemeClr val="accent1"/>
                          </a:solidFill>
                        </a:rPr>
                        <a:t>motiveren en overtuigen</a:t>
                      </a:r>
                      <a:r>
                        <a:rPr lang="nl-NL" dirty="0">
                          <a:solidFill>
                            <a:schemeClr val="accent1"/>
                          </a:solidFill>
                        </a:rPr>
                        <a:t>?</a:t>
                      </a:r>
                    </a:p>
                    <a:p>
                      <a:pPr algn="l"/>
                      <a:endParaRPr lang="nl-NL" sz="1000"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Omschrijf en deel wat mensen eraan hebben om met LLO aan de slag te gaan.</a:t>
                      </a:r>
                    </a:p>
                    <a:p>
                      <a:pPr marL="171450" indent="-171450" algn="l">
                        <a:buClr>
                          <a:schemeClr val="accent1"/>
                        </a:buClr>
                        <a:buSzPct val="116000"/>
                        <a:buFont typeface="Century Gothic" panose="020B0502020202020204" pitchFamily="34" charset="0"/>
                        <a:buChar char="”"/>
                      </a:pPr>
                      <a:r>
                        <a:rPr lang="nl-NL" sz="1000" dirty="0"/>
                        <a:t>Deel voorbeelden van collega’s die al succesvol met LLO aan de slag zijn gegaan. Denk eraan dat je verhalen deelt van meerdere doelgroepen</a:t>
                      </a:r>
                    </a:p>
                    <a:p>
                      <a:pPr marL="171450" indent="-171450" algn="l">
                        <a:buClr>
                          <a:schemeClr val="accent1"/>
                        </a:buClr>
                        <a:buSzPct val="116000"/>
                        <a:buFont typeface="Century Gothic" panose="020B0502020202020204" pitchFamily="34" charset="0"/>
                        <a:buChar char="”"/>
                      </a:pPr>
                      <a:r>
                        <a:rPr lang="nl-NL" sz="1000" dirty="0"/>
                        <a:t>Maak inzichtelijk wat de voordelen zijn per doelgroep, bijvoorbeeld: promotie, groei salaris, langdurig kans op werk (duurzaam inzetbaar), beter opgeleide collega’s, sneller werken, betere kwaliteit enz.</a:t>
                      </a:r>
                    </a:p>
                    <a:p>
                      <a:pPr marL="171450" indent="-171450" algn="l">
                        <a:buClr>
                          <a:schemeClr val="accent1"/>
                        </a:buClr>
                        <a:buSzPct val="116000"/>
                        <a:buFont typeface="Century Gothic" panose="020B0502020202020204" pitchFamily="34" charset="0"/>
                        <a:buChar char="”"/>
                      </a:pPr>
                      <a:r>
                        <a:rPr lang="nl-NL" sz="1000" dirty="0"/>
                        <a:t>Communiceer hoe je medewerkers beloont voor hun inzet</a:t>
                      </a:r>
                    </a:p>
                    <a:p>
                      <a:pPr marL="171450" indent="-171450" algn="l">
                        <a:buClr>
                          <a:schemeClr val="accent1"/>
                        </a:buClr>
                        <a:buSzPct val="116000"/>
                        <a:buFont typeface="Century Gothic" panose="020B0502020202020204" pitchFamily="34" charset="0"/>
                        <a:buChar char="”"/>
                      </a:pPr>
                      <a:r>
                        <a:rPr lang="nl-NL" sz="1000" dirty="0"/>
                        <a:t>Zorg ervoor dat je communicatie overeenkomt met de behoeften van je doelgroep</a:t>
                      </a:r>
                    </a:p>
                    <a:p>
                      <a:pPr marL="0" indent="0" algn="l">
                        <a:buFont typeface="Wingdings" panose="05000000000000000000" pitchFamily="2" charset="2"/>
                        <a:buNone/>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598494"/>
                  </a:ext>
                </a:extLst>
              </a:tr>
            </a:tbl>
          </a:graphicData>
        </a:graphic>
      </p:graphicFrame>
      <p:sp>
        <p:nvSpPr>
          <p:cNvPr id="4" name="Tekstballon: rechthoek met afgeronde hoeken 3">
            <a:extLst>
              <a:ext uri="{FF2B5EF4-FFF2-40B4-BE49-F238E27FC236}">
                <a16:creationId xmlns:a16="http://schemas.microsoft.com/office/drawing/2014/main" id="{0579AEEE-834E-B46C-CC38-1D06724D963F}"/>
              </a:ext>
            </a:extLst>
          </p:cNvPr>
          <p:cNvSpPr/>
          <p:nvPr/>
        </p:nvSpPr>
        <p:spPr>
          <a:xfrm>
            <a:off x="9891274" y="3031910"/>
            <a:ext cx="1901035" cy="1026543"/>
          </a:xfrm>
          <a:prstGeom prst="wedgeRoundRectCallout">
            <a:avLst>
              <a:gd name="adj1" fmla="val -52597"/>
              <a:gd name="adj2" fmla="val 6956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Amasis MT Pro Black" panose="020B0604020202020204" pitchFamily="18" charset="0"/>
              </a:rPr>
              <a:t>Kruip in de huid van je doelgroep</a:t>
            </a:r>
          </a:p>
        </p:txBody>
      </p:sp>
      <p:pic>
        <p:nvPicPr>
          <p:cNvPr id="5" name="Afbeelding 4" descr="Afbeelding met tekst&#10;&#10;Automatisch gegenereerde beschrijving">
            <a:extLst>
              <a:ext uri="{FF2B5EF4-FFF2-40B4-BE49-F238E27FC236}">
                <a16:creationId xmlns:a16="http://schemas.microsoft.com/office/drawing/2014/main" id="{3A80CC71-DBA1-EF55-B91E-73125268F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 y="-197477"/>
            <a:ext cx="1309100" cy="1309100"/>
          </a:xfrm>
          <a:prstGeom prst="rect">
            <a:avLst/>
          </a:prstGeom>
        </p:spPr>
      </p:pic>
    </p:spTree>
    <p:extLst>
      <p:ext uri="{BB962C8B-B14F-4D97-AF65-F5344CB8AC3E}">
        <p14:creationId xmlns:p14="http://schemas.microsoft.com/office/powerpoint/2010/main" val="84398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C880E-1920-D82A-D7F0-E26EED38EA31}"/>
              </a:ext>
            </a:extLst>
          </p:cNvPr>
          <p:cNvSpPr>
            <a:spLocks noGrp="1"/>
          </p:cNvSpPr>
          <p:nvPr>
            <p:ph type="title"/>
          </p:nvPr>
        </p:nvSpPr>
        <p:spPr>
          <a:xfrm>
            <a:off x="526881" y="173182"/>
            <a:ext cx="11147882" cy="775724"/>
          </a:xfrm>
        </p:spPr>
        <p:txBody>
          <a:bodyPr/>
          <a:lstStyle/>
          <a:p>
            <a:pPr algn="ctr"/>
            <a:r>
              <a:rPr lang="nl-NL" sz="2800" b="1" dirty="0"/>
              <a:t>Onderdelen Communicatieplan LLO</a:t>
            </a:r>
          </a:p>
        </p:txBody>
      </p:sp>
      <p:sp>
        <p:nvSpPr>
          <p:cNvPr id="3" name="Tijdelijke aanduiding voor tekst 2">
            <a:extLst>
              <a:ext uri="{FF2B5EF4-FFF2-40B4-BE49-F238E27FC236}">
                <a16:creationId xmlns:a16="http://schemas.microsoft.com/office/drawing/2014/main" id="{81DDE943-BDE9-354C-5A03-1CB27D1EEDF2}"/>
              </a:ext>
            </a:extLst>
          </p:cNvPr>
          <p:cNvSpPr>
            <a:spLocks noGrp="1"/>
          </p:cNvSpPr>
          <p:nvPr>
            <p:ph type="body" sz="half" idx="2"/>
          </p:nvPr>
        </p:nvSpPr>
        <p:spPr>
          <a:xfrm>
            <a:off x="526881" y="879894"/>
            <a:ext cx="11265428" cy="5330577"/>
          </a:xfrm>
        </p:spPr>
        <p:txBody>
          <a:bodyPr anchor="t"/>
          <a:lstStyle/>
          <a:p>
            <a:r>
              <a:rPr lang="nl-NL" b="1" dirty="0">
                <a:solidFill>
                  <a:schemeClr val="accent1"/>
                </a:solidFill>
              </a:rPr>
              <a:t>Hoe?</a:t>
            </a:r>
          </a:p>
          <a:p>
            <a:r>
              <a:rPr lang="nl-NL" dirty="0"/>
              <a:t>Op welke manier en met welke middelen wil je met de verschillende doelgroepen communiceren?</a:t>
            </a:r>
          </a:p>
          <a:p>
            <a:r>
              <a:rPr lang="nl-NL" dirty="0"/>
              <a:t>:</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7" name="Graphic 6">
            <a:extLst>
              <a:ext uri="{FF2B5EF4-FFF2-40B4-BE49-F238E27FC236}">
                <a16:creationId xmlns:a16="http://schemas.microsoft.com/office/drawing/2014/main" id="{055D4B07-6D72-EB7F-A2CF-3D453BFC4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4048" y="647267"/>
            <a:ext cx="409575" cy="409575"/>
          </a:xfrm>
          <a:prstGeom prst="rect">
            <a:avLst/>
          </a:prstGeom>
        </p:spPr>
      </p:pic>
      <p:graphicFrame>
        <p:nvGraphicFramePr>
          <p:cNvPr id="8" name="Tabel 8">
            <a:extLst>
              <a:ext uri="{FF2B5EF4-FFF2-40B4-BE49-F238E27FC236}">
                <a16:creationId xmlns:a16="http://schemas.microsoft.com/office/drawing/2014/main" id="{21A3CCB0-56C4-39FC-075B-41C82073A3E7}"/>
              </a:ext>
            </a:extLst>
          </p:cNvPr>
          <p:cNvGraphicFramePr>
            <a:graphicFrameLocks noGrp="1"/>
          </p:cNvGraphicFramePr>
          <p:nvPr>
            <p:extLst>
              <p:ext uri="{D42A27DB-BD31-4B8C-83A1-F6EECF244321}">
                <p14:modId xmlns:p14="http://schemas.microsoft.com/office/powerpoint/2010/main" val="597787782"/>
              </p:ext>
            </p:extLst>
          </p:nvPr>
        </p:nvGraphicFramePr>
        <p:xfrm>
          <a:off x="649712" y="1828721"/>
          <a:ext cx="9622286" cy="4297680"/>
        </p:xfrm>
        <a:graphic>
          <a:graphicData uri="http://schemas.openxmlformats.org/drawingml/2006/table">
            <a:tbl>
              <a:tblPr firstRow="1" bandRow="1"/>
              <a:tblGrid>
                <a:gridCol w="9622286">
                  <a:extLst>
                    <a:ext uri="{9D8B030D-6E8A-4147-A177-3AD203B41FA5}">
                      <a16:colId xmlns:a16="http://schemas.microsoft.com/office/drawing/2014/main" val="496406063"/>
                    </a:ext>
                  </a:extLst>
                </a:gridCol>
              </a:tblGrid>
              <a:tr h="370840">
                <a:tc>
                  <a:txBody>
                    <a:bodyPr/>
                    <a:lstStyle/>
                    <a:p>
                      <a:pPr algn="l"/>
                      <a:r>
                        <a:rPr lang="nl-NL" dirty="0">
                          <a:solidFill>
                            <a:schemeClr val="tx1"/>
                          </a:solidFill>
                        </a:rPr>
                        <a:t>Verwerk LLO in je </a:t>
                      </a:r>
                      <a:r>
                        <a:rPr lang="nl-NL" b="1" dirty="0">
                          <a:solidFill>
                            <a:schemeClr val="accent1"/>
                          </a:solidFill>
                        </a:rPr>
                        <a:t>aansturingsmodel </a:t>
                      </a:r>
                      <a:r>
                        <a:rPr lang="nl-NL" b="0" dirty="0">
                          <a:solidFill>
                            <a:schemeClr val="tx1"/>
                          </a:solidFill>
                        </a:rPr>
                        <a:t>en communiceer dat actief</a:t>
                      </a:r>
                    </a:p>
                    <a:p>
                      <a:pPr algn="l"/>
                      <a:endParaRPr lang="nl-NL" sz="1000" b="0"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a:t>Maak er een </a:t>
                      </a:r>
                      <a:r>
                        <a:rPr lang="nl-NL" sz="1000" dirty="0"/>
                        <a:t>standaard agendapunt van op de team meetings – toolboxmeetings</a:t>
                      </a:r>
                    </a:p>
                    <a:p>
                      <a:pPr marL="171450" indent="-171450" algn="l">
                        <a:buClr>
                          <a:schemeClr val="accent1"/>
                        </a:buClr>
                        <a:buSzPct val="116000"/>
                        <a:buFont typeface="Century Gothic" panose="020B0502020202020204" pitchFamily="34" charset="0"/>
                        <a:buChar char="”"/>
                      </a:pPr>
                      <a:r>
                        <a:rPr lang="nl-NL" sz="1000" dirty="0"/>
                        <a:t>Verwerk de LLO stappen in de bila’s, het POP (persoonlijk ontwikkel plan) of functioneringsgesprek en eindejaar gesprek</a:t>
                      </a:r>
                    </a:p>
                    <a:p>
                      <a:pPr marL="171450" indent="-171450" algn="l">
                        <a:buClr>
                          <a:schemeClr val="accent1"/>
                        </a:buClr>
                        <a:buSzPct val="116000"/>
                        <a:buFont typeface="Century Gothic" panose="020B0502020202020204" pitchFamily="34" charset="0"/>
                        <a:buChar char="”"/>
                      </a:pPr>
                      <a:r>
                        <a:rPr lang="nl-NL" sz="1000" dirty="0"/>
                        <a:t>Maak in de KPI’s ruimte voor LLO, zowel bij leidinggevenden als medewerkers</a:t>
                      </a:r>
                    </a:p>
                    <a:p>
                      <a:pPr marL="171450" indent="-171450" algn="l">
                        <a:buClr>
                          <a:schemeClr val="accent1"/>
                        </a:buClr>
                        <a:buSzPct val="116000"/>
                        <a:buFont typeface="Century Gothic" panose="020B0502020202020204" pitchFamily="34" charset="0"/>
                        <a:buChar char="”"/>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339627"/>
                  </a:ext>
                </a:extLst>
              </a:tr>
              <a:tr h="370840">
                <a:tc>
                  <a:txBody>
                    <a:bodyPr/>
                    <a:lstStyle/>
                    <a:p>
                      <a:pPr algn="l"/>
                      <a:r>
                        <a:rPr lang="nl-NL" dirty="0">
                          <a:solidFill>
                            <a:schemeClr val="tx1"/>
                          </a:solidFill>
                        </a:rPr>
                        <a:t>Gebruik </a:t>
                      </a:r>
                      <a:r>
                        <a:rPr lang="nl-NL" b="0" dirty="0">
                          <a:solidFill>
                            <a:schemeClr val="tx1"/>
                          </a:solidFill>
                        </a:rPr>
                        <a:t>de (online) middelen </a:t>
                      </a:r>
                      <a:r>
                        <a:rPr lang="nl-NL" dirty="0">
                          <a:solidFill>
                            <a:schemeClr val="tx1"/>
                          </a:solidFill>
                        </a:rPr>
                        <a:t>van je organisatie – kies de </a:t>
                      </a:r>
                      <a:r>
                        <a:rPr lang="nl-NL" b="1" dirty="0">
                          <a:solidFill>
                            <a:schemeClr val="accent1"/>
                          </a:solidFill>
                        </a:rPr>
                        <a:t>juiste communicatie mix</a:t>
                      </a:r>
                    </a:p>
                    <a:p>
                      <a:pPr algn="l"/>
                      <a:endParaRPr lang="nl-NL" sz="1000"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Plaats regelmatig een bericht op intranet of maak een serie e-mails over LLO, plan dit van te voren</a:t>
                      </a:r>
                    </a:p>
                    <a:p>
                      <a:pPr marL="171450" indent="-171450" algn="l">
                        <a:buClr>
                          <a:schemeClr val="accent1"/>
                        </a:buClr>
                        <a:buSzPct val="116000"/>
                        <a:buFont typeface="Century Gothic" panose="020B0502020202020204" pitchFamily="34" charset="0"/>
                        <a:buChar char="”"/>
                      </a:pPr>
                      <a:r>
                        <a:rPr lang="nl-NL" sz="1000" dirty="0"/>
                        <a:t>Gebruik Social media om mensen op de hoogte te houden en succesverhalen te delen</a:t>
                      </a:r>
                    </a:p>
                    <a:p>
                      <a:pPr marL="171450" indent="-171450" algn="l">
                        <a:buClr>
                          <a:schemeClr val="accent1"/>
                        </a:buClr>
                        <a:buSzPct val="116000"/>
                        <a:buFont typeface="Century Gothic" panose="020B0502020202020204" pitchFamily="34" charset="0"/>
                        <a:buChar char="”"/>
                      </a:pPr>
                      <a:r>
                        <a:rPr lang="nl-NL" sz="1000" dirty="0"/>
                        <a:t>Denk eens aan de aanschaf van een leerplatform om mensen aangesloten te houden</a:t>
                      </a:r>
                    </a:p>
                    <a:p>
                      <a:pPr marL="171450" indent="-171450" algn="l">
                        <a:buClr>
                          <a:schemeClr val="accent1"/>
                        </a:buClr>
                        <a:buSzPct val="116000"/>
                        <a:buFont typeface="Century Gothic" panose="020B0502020202020204" pitchFamily="34" charset="0"/>
                        <a:buChar char="”"/>
                      </a:pPr>
                      <a:r>
                        <a:rPr lang="nl-NL" sz="1000" dirty="0"/>
                        <a:t>Zorg ervoor dat alle informatie centraal te vinden is en up to date blijft (in de kantine is ook centraal)</a:t>
                      </a:r>
                    </a:p>
                    <a:p>
                      <a:pPr marL="0" indent="0" algn="l">
                        <a:buFont typeface="Wingdings" panose="05000000000000000000" pitchFamily="2" charset="2"/>
                        <a:buNone/>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9259"/>
                  </a:ext>
                </a:extLst>
              </a:tr>
              <a:tr h="370840">
                <a:tc>
                  <a:txBody>
                    <a:bodyPr/>
                    <a:lstStyle/>
                    <a:p>
                      <a:pPr algn="l"/>
                      <a:r>
                        <a:rPr lang="nl-NL" dirty="0">
                          <a:solidFill>
                            <a:schemeClr val="tx1"/>
                          </a:solidFill>
                        </a:rPr>
                        <a:t>Organiseer een </a:t>
                      </a:r>
                      <a:r>
                        <a:rPr lang="nl-NL" b="1" dirty="0">
                          <a:solidFill>
                            <a:schemeClr val="accent2"/>
                          </a:solidFill>
                        </a:rPr>
                        <a:t>kick off moment</a:t>
                      </a:r>
                    </a:p>
                    <a:p>
                      <a:pPr algn="l"/>
                      <a:endParaRPr lang="nl-NL" sz="1000"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Plan een moment waar iedereen bij elkaar is, dit kan online of offline</a:t>
                      </a:r>
                    </a:p>
                    <a:p>
                      <a:pPr marL="171450" indent="-171450" algn="l">
                        <a:buClr>
                          <a:schemeClr val="accent1"/>
                        </a:buClr>
                        <a:buSzPct val="116000"/>
                        <a:buFont typeface="Century Gothic" panose="020B0502020202020204" pitchFamily="34" charset="0"/>
                        <a:buChar char="”"/>
                      </a:pPr>
                      <a:r>
                        <a:rPr lang="nl-NL" sz="1000" dirty="0"/>
                        <a:t>Bedenk iets ludieks om mensen te enthousiasmeren en in beweging te laten komen of te laten groeien</a:t>
                      </a:r>
                    </a:p>
                    <a:p>
                      <a:pPr marL="171450" indent="-171450" algn="l">
                        <a:buClr>
                          <a:schemeClr val="accent1"/>
                        </a:buClr>
                        <a:buSzPct val="116000"/>
                        <a:buFont typeface="Century Gothic" panose="020B0502020202020204" pitchFamily="34" charset="0"/>
                        <a:buChar char="”"/>
                      </a:pPr>
                      <a:r>
                        <a:rPr lang="nl-NL" sz="1000" dirty="0"/>
                        <a:t>Laat zien waar alle info te vinden is en in het kort hoe het proces loopt</a:t>
                      </a:r>
                    </a:p>
                    <a:p>
                      <a:pPr marL="171450" indent="-171450" algn="l">
                        <a:buClr>
                          <a:schemeClr val="accent1"/>
                        </a:buClr>
                        <a:buSzPct val="116000"/>
                        <a:buFont typeface="Century Gothic" panose="020B0502020202020204" pitchFamily="34" charset="0"/>
                        <a:buChar char="”"/>
                      </a:pPr>
                      <a:r>
                        <a:rPr lang="nl-NL" sz="1000" dirty="0"/>
                        <a:t>Bedenk een cadeau wat aansluit op het thema en waar mensen ook echt wat aan hebben, dat kan een aantekenblok zijn met pakkende teksten  die aansluiten op “ wat heb ik daaraan?” of  “what’s in it for me?” of koptelefoon om online te leren.</a:t>
                      </a:r>
                    </a:p>
                    <a:p>
                      <a:pPr marL="171450" indent="-171450" algn="l">
                        <a:buClr>
                          <a:schemeClr val="accent1"/>
                        </a:buClr>
                        <a:buSzPct val="116000"/>
                        <a:buFont typeface="Century Gothic" panose="020B0502020202020204" pitchFamily="34" charset="0"/>
                        <a:buChar char="”"/>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598494"/>
                  </a:ext>
                </a:extLst>
              </a:tr>
            </a:tbl>
          </a:graphicData>
        </a:graphic>
      </p:graphicFrame>
      <p:sp>
        <p:nvSpPr>
          <p:cNvPr id="4" name="Tekstballon: rechthoek met afgeronde hoeken 3">
            <a:extLst>
              <a:ext uri="{FF2B5EF4-FFF2-40B4-BE49-F238E27FC236}">
                <a16:creationId xmlns:a16="http://schemas.microsoft.com/office/drawing/2014/main" id="{9D5FF729-D8DD-FDBD-E242-1F4372CFEAEC}"/>
              </a:ext>
            </a:extLst>
          </p:cNvPr>
          <p:cNvSpPr/>
          <p:nvPr/>
        </p:nvSpPr>
        <p:spPr>
          <a:xfrm>
            <a:off x="9944327" y="2743810"/>
            <a:ext cx="2018581" cy="1144700"/>
          </a:xfrm>
          <a:prstGeom prst="wedgeRoundRectCallout">
            <a:avLst>
              <a:gd name="adj1" fmla="val -52597"/>
              <a:gd name="adj2" fmla="val 6956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Amasis MT Pro Black" panose="020B0604020202020204" pitchFamily="18" charset="0"/>
              </a:rPr>
              <a:t>Wees creatief en deel deel deel!</a:t>
            </a:r>
          </a:p>
        </p:txBody>
      </p:sp>
      <p:pic>
        <p:nvPicPr>
          <p:cNvPr id="5" name="Afbeelding 4" descr="Afbeelding met tekst&#10;&#10;Automatisch gegenereerde beschrijving">
            <a:extLst>
              <a:ext uri="{FF2B5EF4-FFF2-40B4-BE49-F238E27FC236}">
                <a16:creationId xmlns:a16="http://schemas.microsoft.com/office/drawing/2014/main" id="{88678104-288C-AFA5-43D6-27EC438AF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 y="-197477"/>
            <a:ext cx="1309100" cy="1309100"/>
          </a:xfrm>
          <a:prstGeom prst="rect">
            <a:avLst/>
          </a:prstGeom>
        </p:spPr>
      </p:pic>
    </p:spTree>
    <p:extLst>
      <p:ext uri="{BB962C8B-B14F-4D97-AF65-F5344CB8AC3E}">
        <p14:creationId xmlns:p14="http://schemas.microsoft.com/office/powerpoint/2010/main" val="46551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C880E-1920-D82A-D7F0-E26EED38EA31}"/>
              </a:ext>
            </a:extLst>
          </p:cNvPr>
          <p:cNvSpPr>
            <a:spLocks noGrp="1"/>
          </p:cNvSpPr>
          <p:nvPr>
            <p:ph type="title"/>
          </p:nvPr>
        </p:nvSpPr>
        <p:spPr>
          <a:xfrm>
            <a:off x="526881" y="173182"/>
            <a:ext cx="11147882" cy="775724"/>
          </a:xfrm>
        </p:spPr>
        <p:txBody>
          <a:bodyPr/>
          <a:lstStyle/>
          <a:p>
            <a:pPr algn="ctr"/>
            <a:r>
              <a:rPr lang="nl-NL" sz="2800" b="1" dirty="0"/>
              <a:t>Onderdelen Communicatieplan LLO</a:t>
            </a:r>
          </a:p>
        </p:txBody>
      </p:sp>
      <p:sp>
        <p:nvSpPr>
          <p:cNvPr id="3" name="Tijdelijke aanduiding voor tekst 2">
            <a:extLst>
              <a:ext uri="{FF2B5EF4-FFF2-40B4-BE49-F238E27FC236}">
                <a16:creationId xmlns:a16="http://schemas.microsoft.com/office/drawing/2014/main" id="{81DDE943-BDE9-354C-5A03-1CB27D1EEDF2}"/>
              </a:ext>
            </a:extLst>
          </p:cNvPr>
          <p:cNvSpPr>
            <a:spLocks noGrp="1"/>
          </p:cNvSpPr>
          <p:nvPr>
            <p:ph type="body" sz="half" idx="2"/>
          </p:nvPr>
        </p:nvSpPr>
        <p:spPr>
          <a:xfrm>
            <a:off x="526881" y="879894"/>
            <a:ext cx="11265428" cy="5330577"/>
          </a:xfrm>
        </p:spPr>
        <p:txBody>
          <a:bodyPr anchor="t"/>
          <a:lstStyle/>
          <a:p>
            <a:r>
              <a:rPr lang="nl-NL" b="1" dirty="0">
                <a:solidFill>
                  <a:schemeClr val="accent1"/>
                </a:solidFill>
              </a:rPr>
              <a:t>Wanneer?</a:t>
            </a:r>
          </a:p>
          <a:p>
            <a:r>
              <a:rPr lang="nl-NL" dirty="0"/>
              <a:t>Wanneer en hoe vaak wil je communiceren?</a:t>
            </a:r>
          </a:p>
          <a:p>
            <a:r>
              <a:rPr lang="nl-NL" dirty="0"/>
              <a:t>:</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7" name="Graphic 6">
            <a:extLst>
              <a:ext uri="{FF2B5EF4-FFF2-40B4-BE49-F238E27FC236}">
                <a16:creationId xmlns:a16="http://schemas.microsoft.com/office/drawing/2014/main" id="{055D4B07-6D72-EB7F-A2CF-3D453BFC4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4048" y="647267"/>
            <a:ext cx="409575" cy="409575"/>
          </a:xfrm>
          <a:prstGeom prst="rect">
            <a:avLst/>
          </a:prstGeom>
        </p:spPr>
      </p:pic>
      <p:graphicFrame>
        <p:nvGraphicFramePr>
          <p:cNvPr id="8" name="Tabel 8">
            <a:extLst>
              <a:ext uri="{FF2B5EF4-FFF2-40B4-BE49-F238E27FC236}">
                <a16:creationId xmlns:a16="http://schemas.microsoft.com/office/drawing/2014/main" id="{21A3CCB0-56C4-39FC-075B-41C82073A3E7}"/>
              </a:ext>
            </a:extLst>
          </p:cNvPr>
          <p:cNvGraphicFramePr>
            <a:graphicFrameLocks noGrp="1"/>
          </p:cNvGraphicFramePr>
          <p:nvPr>
            <p:extLst>
              <p:ext uri="{D42A27DB-BD31-4B8C-83A1-F6EECF244321}">
                <p14:modId xmlns:p14="http://schemas.microsoft.com/office/powerpoint/2010/main" val="3042617079"/>
              </p:ext>
            </p:extLst>
          </p:nvPr>
        </p:nvGraphicFramePr>
        <p:xfrm>
          <a:off x="649712" y="1828721"/>
          <a:ext cx="10230724" cy="3962400"/>
        </p:xfrm>
        <a:graphic>
          <a:graphicData uri="http://schemas.openxmlformats.org/drawingml/2006/table">
            <a:tbl>
              <a:tblPr firstRow="1" bandRow="1"/>
              <a:tblGrid>
                <a:gridCol w="10230724">
                  <a:extLst>
                    <a:ext uri="{9D8B030D-6E8A-4147-A177-3AD203B41FA5}">
                      <a16:colId xmlns:a16="http://schemas.microsoft.com/office/drawing/2014/main" val="496406063"/>
                    </a:ext>
                  </a:extLst>
                </a:gridCol>
              </a:tblGrid>
              <a:tr h="370840">
                <a:tc>
                  <a:txBody>
                    <a:bodyPr/>
                    <a:lstStyle/>
                    <a:p>
                      <a:pPr algn="l"/>
                      <a:r>
                        <a:rPr lang="nl-NL" dirty="0">
                          <a:solidFill>
                            <a:schemeClr val="tx1"/>
                          </a:solidFill>
                        </a:rPr>
                        <a:t>Maak vooraf een concrete planning</a:t>
                      </a:r>
                      <a:endParaRPr lang="nl-NL" b="1" dirty="0">
                        <a:solidFill>
                          <a:schemeClr val="tx1"/>
                        </a:solidFill>
                      </a:endParaRPr>
                    </a:p>
                    <a:p>
                      <a:pPr algn="l"/>
                      <a:endParaRPr lang="nl-NL" sz="1000" dirty="0"/>
                    </a:p>
                    <a:p>
                      <a:pPr marL="171450" indent="-171450" algn="l">
                        <a:buClr>
                          <a:schemeClr val="accent1"/>
                        </a:buClr>
                        <a:buSzPct val="116000"/>
                        <a:buFont typeface="Century Gothic" panose="020B0502020202020204" pitchFamily="34" charset="0"/>
                        <a:buChar char="”"/>
                      </a:pPr>
                      <a:r>
                        <a:rPr lang="nl-NL" sz="1000" dirty="0"/>
                        <a:t>Bepaal je frequentie: wekelijks, maandelijks of periodiek</a:t>
                      </a:r>
                    </a:p>
                    <a:p>
                      <a:pPr marL="171450" indent="-171450" algn="l">
                        <a:buClr>
                          <a:schemeClr val="accent1"/>
                        </a:buClr>
                        <a:buSzPct val="116000"/>
                        <a:buFont typeface="Century Gothic" panose="020B0502020202020204" pitchFamily="34" charset="0"/>
                        <a:buChar char="”"/>
                      </a:pPr>
                      <a:r>
                        <a:rPr lang="nl-NL" sz="1000" dirty="0"/>
                        <a:t>Maak ook een planning persoonsafhankelijk van startmoment cursus of indiensttreding van een medewerker</a:t>
                      </a:r>
                    </a:p>
                    <a:p>
                      <a:pPr marL="171450" indent="-171450" algn="l">
                        <a:buClr>
                          <a:schemeClr val="accent1"/>
                        </a:buClr>
                        <a:buSzPct val="116000"/>
                        <a:buFont typeface="Century Gothic" panose="020B0502020202020204" pitchFamily="34" charset="0"/>
                        <a:buChar char="”"/>
                      </a:pPr>
                      <a:r>
                        <a:rPr lang="nl-NL" sz="1000" dirty="0"/>
                        <a:t>Maak iemand verantwoordelijk en vrij voor de uitvoering van de planning</a:t>
                      </a:r>
                    </a:p>
                    <a:p>
                      <a:pPr marL="0" indent="0" algn="l">
                        <a:buClr>
                          <a:schemeClr val="accent1"/>
                        </a:buClr>
                        <a:buSzPct val="116000"/>
                        <a:buFont typeface="Century Gothic" panose="020B0502020202020204" pitchFamily="34" charset="0"/>
                        <a:buNone/>
                      </a:pPr>
                      <a:endParaRPr lang="nl-NL" sz="1000" dirty="0"/>
                    </a:p>
                    <a:p>
                      <a:pPr marL="171450" indent="-171450" algn="l">
                        <a:buClr>
                          <a:schemeClr val="accent1"/>
                        </a:buClr>
                        <a:buSzPct val="116000"/>
                        <a:buFont typeface="Century Gothic" panose="020B0502020202020204" pitchFamily="34" charset="0"/>
                        <a:buChar char="”"/>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339627"/>
                  </a:ext>
                </a:extLst>
              </a:tr>
              <a:tr h="370840">
                <a:tc>
                  <a:txBody>
                    <a:bodyPr/>
                    <a:lstStyle/>
                    <a:p>
                      <a:pPr algn="l"/>
                      <a:r>
                        <a:rPr lang="nl-NL" dirty="0">
                          <a:solidFill>
                            <a:schemeClr val="tx1"/>
                          </a:solidFill>
                        </a:rPr>
                        <a:t>Begin al met communiceren en delen voor de kick off </a:t>
                      </a:r>
                      <a:endParaRPr lang="nl-NL" dirty="0">
                        <a:solidFill>
                          <a:schemeClr val="accent1"/>
                        </a:solidFill>
                      </a:endParaRPr>
                    </a:p>
                    <a:p>
                      <a:pPr algn="l"/>
                      <a:endParaRPr lang="nl-NL" sz="1000" dirty="0"/>
                    </a:p>
                    <a:p>
                      <a:pPr marL="171450" indent="-171450" algn="l">
                        <a:buClr>
                          <a:schemeClr val="accent1"/>
                        </a:buClr>
                        <a:buSzPct val="116000"/>
                        <a:buFont typeface="Century Gothic" panose="020B0502020202020204" pitchFamily="34" charset="0"/>
                        <a:buChar char="”"/>
                      </a:pPr>
                      <a:r>
                        <a:rPr lang="nl-NL" sz="1000" dirty="0"/>
                        <a:t>Door al op tijd te delen dat je LLO gaat opzetten, geef je medewerkers de gelegenheid om mee te denken. Maak een leuke teaser en vraag of mensen betrokken willen worden. Dit is de start van je interne communicatie en vergoot de betrokkenheid.</a:t>
                      </a:r>
                    </a:p>
                    <a:p>
                      <a:pPr marL="171450" indent="-171450" algn="l">
                        <a:buClr>
                          <a:schemeClr val="accent1"/>
                        </a:buClr>
                        <a:buSzPct val="116000"/>
                        <a:buFont typeface="Century Gothic" panose="020B0502020202020204" pitchFamily="34" charset="0"/>
                        <a:buChar char="”"/>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9259"/>
                  </a:ext>
                </a:extLst>
              </a:tr>
              <a:tr h="370840">
                <a:tc>
                  <a:txBody>
                    <a:bodyPr/>
                    <a:lstStyle/>
                    <a:p>
                      <a:pPr algn="l"/>
                      <a:r>
                        <a:rPr lang="nl-NL" dirty="0">
                          <a:solidFill>
                            <a:schemeClr val="tx1"/>
                          </a:solidFill>
                        </a:rPr>
                        <a:t>Evalueer de resultaten t.o.v. de doelen en e</a:t>
                      </a:r>
                      <a:r>
                        <a:rPr lang="nl-NL" b="0" dirty="0">
                          <a:solidFill>
                            <a:schemeClr val="tx1"/>
                          </a:solidFill>
                        </a:rPr>
                        <a:t>nquêteer de medewerkers &amp; leiding </a:t>
                      </a:r>
                    </a:p>
                    <a:p>
                      <a:pPr algn="l"/>
                      <a:r>
                        <a:rPr lang="nl-NL" b="0" dirty="0">
                          <a:solidFill>
                            <a:schemeClr val="tx1"/>
                          </a:solidFill>
                        </a:rPr>
                        <a:t>&gt; deel dit periodiek</a:t>
                      </a:r>
                      <a:endParaRPr lang="nl-NL" b="0" dirty="0">
                        <a:solidFill>
                          <a:schemeClr val="accent2"/>
                        </a:solidFill>
                      </a:endParaRPr>
                    </a:p>
                    <a:p>
                      <a:pPr algn="l"/>
                      <a:endParaRPr lang="nl-NL" sz="1000" dirty="0"/>
                    </a:p>
                    <a:p>
                      <a:pPr algn="l"/>
                      <a:r>
                        <a:rPr lang="nl-NL" sz="1000" dirty="0"/>
                        <a:t>Bijvoorbeeld</a:t>
                      </a:r>
                    </a:p>
                    <a:p>
                      <a:pPr marL="171450" indent="-171450" algn="l">
                        <a:buClr>
                          <a:schemeClr val="accent1"/>
                        </a:buClr>
                        <a:buSzPct val="116000"/>
                        <a:buFont typeface="Century Gothic" panose="020B0502020202020204" pitchFamily="34" charset="0"/>
                        <a:buChar char="”"/>
                      </a:pPr>
                      <a:r>
                        <a:rPr lang="nl-NL" sz="1000" dirty="0"/>
                        <a:t>X aantal opleidingen gestart</a:t>
                      </a:r>
                    </a:p>
                    <a:p>
                      <a:pPr marL="171450" indent="-171450" algn="l">
                        <a:buClr>
                          <a:schemeClr val="accent1"/>
                        </a:buClr>
                        <a:buSzPct val="116000"/>
                        <a:buFont typeface="Century Gothic" panose="020B0502020202020204" pitchFamily="34" charset="0"/>
                        <a:buChar char="”"/>
                      </a:pPr>
                      <a:r>
                        <a:rPr lang="nl-NL" sz="1000" dirty="0"/>
                        <a:t>% succesvol afgerond</a:t>
                      </a:r>
                    </a:p>
                    <a:p>
                      <a:pPr marL="171450" indent="-171450" algn="l">
                        <a:buClr>
                          <a:schemeClr val="accent1"/>
                        </a:buClr>
                        <a:buSzPct val="116000"/>
                        <a:buFont typeface="Century Gothic" panose="020B0502020202020204" pitchFamily="34" charset="0"/>
                        <a:buChar char="”"/>
                      </a:pPr>
                      <a:r>
                        <a:rPr lang="nl-NL" sz="1000" dirty="0"/>
                        <a:t>Cijfer 1. </a:t>
                      </a:r>
                      <a:r>
                        <a:rPr lang="nl-NL" sz="1000" dirty="0" err="1"/>
                        <a:t>t.m</a:t>
                      </a:r>
                      <a:r>
                        <a:rPr lang="nl-NL" sz="1000" dirty="0"/>
                        <a:t> 10. voor positieve invloed op groei medewerkers</a:t>
                      </a:r>
                    </a:p>
                    <a:p>
                      <a:pPr marL="171450" indent="-171450" algn="l">
                        <a:buClr>
                          <a:schemeClr val="accent1"/>
                        </a:buClr>
                        <a:buSzPct val="116000"/>
                        <a:buFont typeface="Century Gothic" panose="020B0502020202020204" pitchFamily="34" charset="0"/>
                        <a:buChar char="”"/>
                      </a:pPr>
                      <a:r>
                        <a:rPr lang="nl-NL" sz="1000" dirty="0" err="1"/>
                        <a:t>Enz</a:t>
                      </a:r>
                      <a:r>
                        <a:rPr lang="nl-NL" sz="1000" dirty="0"/>
                        <a:t>,</a:t>
                      </a:r>
                    </a:p>
                    <a:p>
                      <a:pPr marL="171450" indent="-171450" algn="l">
                        <a:buClr>
                          <a:schemeClr val="accent1"/>
                        </a:buClr>
                        <a:buSzPct val="116000"/>
                        <a:buFont typeface="Century Gothic" panose="020B0502020202020204" pitchFamily="34" charset="0"/>
                        <a:buChar char="”"/>
                      </a:pPr>
                      <a:endParaRPr lang="nl-NL"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598494"/>
                  </a:ext>
                </a:extLst>
              </a:tr>
            </a:tbl>
          </a:graphicData>
        </a:graphic>
      </p:graphicFrame>
      <p:sp>
        <p:nvSpPr>
          <p:cNvPr id="4" name="Tekstballon: rechthoek met afgeronde hoeken 3">
            <a:extLst>
              <a:ext uri="{FF2B5EF4-FFF2-40B4-BE49-F238E27FC236}">
                <a16:creationId xmlns:a16="http://schemas.microsoft.com/office/drawing/2014/main" id="{9D5FF729-D8DD-FDBD-E242-1F4372CFEAEC}"/>
              </a:ext>
            </a:extLst>
          </p:cNvPr>
          <p:cNvSpPr/>
          <p:nvPr/>
        </p:nvSpPr>
        <p:spPr>
          <a:xfrm>
            <a:off x="9769544" y="1936657"/>
            <a:ext cx="2018581" cy="1144700"/>
          </a:xfrm>
          <a:prstGeom prst="wedgeRoundRectCallout">
            <a:avLst>
              <a:gd name="adj1" fmla="val -52597"/>
              <a:gd name="adj2" fmla="val 69565"/>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Amasis MT Pro Black" panose="020B0604020202020204" pitchFamily="18" charset="0"/>
              </a:rPr>
              <a:t>Stick to the plan!</a:t>
            </a:r>
          </a:p>
        </p:txBody>
      </p:sp>
      <p:pic>
        <p:nvPicPr>
          <p:cNvPr id="5" name="Afbeelding 4" descr="Afbeelding met tekst&#10;&#10;Automatisch gegenereerde beschrijving">
            <a:extLst>
              <a:ext uri="{FF2B5EF4-FFF2-40B4-BE49-F238E27FC236}">
                <a16:creationId xmlns:a16="http://schemas.microsoft.com/office/drawing/2014/main" id="{F0019ED1-85FF-A1A9-C060-736491C4B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 y="-197477"/>
            <a:ext cx="1309100" cy="1309100"/>
          </a:xfrm>
          <a:prstGeom prst="rect">
            <a:avLst/>
          </a:prstGeom>
        </p:spPr>
      </p:pic>
    </p:spTree>
    <p:extLst>
      <p:ext uri="{BB962C8B-B14F-4D97-AF65-F5344CB8AC3E}">
        <p14:creationId xmlns:p14="http://schemas.microsoft.com/office/powerpoint/2010/main" val="53362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C880E-1920-D82A-D7F0-E26EED38EA31}"/>
              </a:ext>
            </a:extLst>
          </p:cNvPr>
          <p:cNvSpPr>
            <a:spLocks noGrp="1"/>
          </p:cNvSpPr>
          <p:nvPr>
            <p:ph type="title"/>
          </p:nvPr>
        </p:nvSpPr>
        <p:spPr>
          <a:xfrm>
            <a:off x="526881" y="173182"/>
            <a:ext cx="9799374" cy="982758"/>
          </a:xfrm>
        </p:spPr>
        <p:txBody>
          <a:bodyPr/>
          <a:lstStyle/>
          <a:p>
            <a:pPr algn="ctr"/>
            <a:r>
              <a:rPr lang="nl-NL" sz="2800" dirty="0"/>
              <a:t>Onderdelen Communicatieplan LLO</a:t>
            </a:r>
          </a:p>
        </p:txBody>
      </p:sp>
      <p:sp>
        <p:nvSpPr>
          <p:cNvPr id="3" name="Tijdelijke aanduiding voor tekst 2">
            <a:extLst>
              <a:ext uri="{FF2B5EF4-FFF2-40B4-BE49-F238E27FC236}">
                <a16:creationId xmlns:a16="http://schemas.microsoft.com/office/drawing/2014/main" id="{81DDE943-BDE9-354C-5A03-1CB27D1EEDF2}"/>
              </a:ext>
            </a:extLst>
          </p:cNvPr>
          <p:cNvSpPr>
            <a:spLocks noGrp="1"/>
          </p:cNvSpPr>
          <p:nvPr>
            <p:ph type="body" sz="half" idx="2"/>
          </p:nvPr>
        </p:nvSpPr>
        <p:spPr>
          <a:xfrm>
            <a:off x="526881" y="1056842"/>
            <a:ext cx="11147883" cy="5399376"/>
          </a:xfrm>
        </p:spPr>
        <p:txBody>
          <a:bodyPr anchor="t">
            <a:normAutofit lnSpcReduction="10000"/>
          </a:bodyPr>
          <a:lstStyle/>
          <a:p>
            <a:r>
              <a:rPr lang="nl-NL" b="1" dirty="0">
                <a:solidFill>
                  <a:schemeClr val="accent2"/>
                </a:solidFill>
              </a:rPr>
              <a:t>Do’s</a:t>
            </a:r>
          </a:p>
          <a:p>
            <a:pPr marL="285750" indent="-285750">
              <a:buClr>
                <a:schemeClr val="accent2"/>
              </a:buClr>
              <a:buFont typeface="Century Gothic" panose="020B0502020202020204" pitchFamily="34" charset="0"/>
              <a:buChar char="”"/>
            </a:pPr>
            <a:r>
              <a:rPr lang="nl-NL" sz="1800" dirty="0"/>
              <a:t>Zorg voor een duidelijke boodschap</a:t>
            </a:r>
          </a:p>
          <a:p>
            <a:pPr marL="285750" indent="-285750">
              <a:buClr>
                <a:schemeClr val="accent2"/>
              </a:buClr>
              <a:buFont typeface="Century Gothic" panose="020B0502020202020204" pitchFamily="34" charset="0"/>
              <a:buChar char="”"/>
            </a:pPr>
            <a:r>
              <a:rPr lang="nl-NL" sz="1800" dirty="0"/>
              <a:t>Gebruik effectieve communicatiemiddelen</a:t>
            </a:r>
          </a:p>
          <a:p>
            <a:pPr marL="285750" indent="-285750">
              <a:buClr>
                <a:schemeClr val="accent2"/>
              </a:buClr>
              <a:buFont typeface="Century Gothic" panose="020B0502020202020204" pitchFamily="34" charset="0"/>
              <a:buChar char="”"/>
            </a:pPr>
            <a:r>
              <a:rPr lang="nl-NL" sz="1800" dirty="0"/>
              <a:t>Communiceer alleen wat je ook waar kunt maken</a:t>
            </a:r>
          </a:p>
          <a:p>
            <a:pPr marL="285750" indent="-285750">
              <a:buClr>
                <a:schemeClr val="accent2"/>
              </a:buClr>
              <a:buFont typeface="Century Gothic" panose="020B0502020202020204" pitchFamily="34" charset="0"/>
              <a:buChar char="”"/>
            </a:pPr>
            <a:r>
              <a:rPr lang="nl-NL" dirty="0"/>
              <a:t>Blijf herhalen</a:t>
            </a:r>
          </a:p>
          <a:p>
            <a:pPr marL="285750" indent="-285750">
              <a:buClr>
                <a:schemeClr val="accent2"/>
              </a:buClr>
              <a:buFont typeface="Century Gothic" panose="020B0502020202020204" pitchFamily="34" charset="0"/>
              <a:buChar char="”"/>
            </a:pPr>
            <a:r>
              <a:rPr lang="nl-NL" sz="1800" dirty="0"/>
              <a:t>Hou informatie centraal en up to date</a:t>
            </a:r>
          </a:p>
          <a:p>
            <a:pPr marL="285750" indent="-285750">
              <a:buClr>
                <a:schemeClr val="accent2"/>
              </a:buClr>
              <a:buFont typeface="Century Gothic" panose="020B0502020202020204" pitchFamily="34" charset="0"/>
              <a:buChar char="”"/>
            </a:pPr>
            <a:r>
              <a:rPr lang="nl-NL" dirty="0"/>
              <a:t>Hou je aan de planning</a:t>
            </a:r>
          </a:p>
          <a:p>
            <a:pPr marL="285750" indent="-285750">
              <a:buClr>
                <a:schemeClr val="accent2"/>
              </a:buClr>
              <a:buFont typeface="Century Gothic" panose="020B0502020202020204" pitchFamily="34" charset="0"/>
              <a:buChar char="”"/>
            </a:pPr>
            <a:r>
              <a:rPr lang="nl-NL" sz="1800" dirty="0"/>
              <a:t>Communiceer voorbeeldgedrag; </a:t>
            </a:r>
          </a:p>
          <a:p>
            <a:pPr>
              <a:buClr>
                <a:schemeClr val="accent2"/>
              </a:buClr>
            </a:pPr>
            <a:r>
              <a:rPr lang="nl-NL" sz="1100" i="1" dirty="0"/>
              <a:t>         </a:t>
            </a:r>
            <a:r>
              <a:rPr lang="nl-NL" sz="1100" b="1" i="1" dirty="0"/>
              <a:t>vergeet niet om de stakeholders en beïnvloeders gemotiveerd te houden, communiceer en beloon ook hun goede voorbeeld gedrag</a:t>
            </a:r>
          </a:p>
          <a:p>
            <a:endParaRPr lang="nl-NL" dirty="0"/>
          </a:p>
          <a:p>
            <a:r>
              <a:rPr lang="nl-NL" b="1" dirty="0">
                <a:solidFill>
                  <a:schemeClr val="accent2"/>
                </a:solidFill>
              </a:rPr>
              <a:t>Don’ts</a:t>
            </a:r>
          </a:p>
          <a:p>
            <a:pPr marL="285750" indent="-285750">
              <a:buClr>
                <a:schemeClr val="accent2"/>
              </a:buClr>
              <a:buFont typeface="Century Gothic" panose="020B0502020202020204" pitchFamily="34" charset="0"/>
              <a:buChar char="”"/>
            </a:pPr>
            <a:r>
              <a:rPr lang="nl-NL" dirty="0"/>
              <a:t>Ga niet alles zelf bedenken, maar betrek en verbind mensen</a:t>
            </a:r>
          </a:p>
          <a:p>
            <a:pPr marL="285750" indent="-285750">
              <a:buClr>
                <a:schemeClr val="accent2"/>
              </a:buClr>
              <a:buFont typeface="Century Gothic" panose="020B0502020202020204" pitchFamily="34" charset="0"/>
              <a:buChar char="”"/>
            </a:pPr>
            <a:r>
              <a:rPr lang="nl-NL" dirty="0"/>
              <a:t>Verander niet steeds van koers</a:t>
            </a:r>
          </a:p>
          <a:p>
            <a:pPr marL="285750" indent="-285750">
              <a:buClr>
                <a:schemeClr val="accent2"/>
              </a:buClr>
              <a:buFont typeface="Century Gothic" panose="020B0502020202020204" pitchFamily="34" charset="0"/>
              <a:buChar char="”"/>
            </a:pPr>
            <a:r>
              <a:rPr lang="nl-NL" dirty="0"/>
              <a:t>Zie LLO niet als een verantwoordelijkheid van je medewerkers, maar van jullie samen – communiceer zo ook</a:t>
            </a:r>
          </a:p>
          <a:p>
            <a:pPr marL="285750" indent="-285750">
              <a:buClr>
                <a:schemeClr val="accent2"/>
              </a:buClr>
              <a:buFont typeface="Century Gothic" panose="020B0502020202020204" pitchFamily="34" charset="0"/>
              <a:buChar char="”"/>
            </a:pPr>
            <a:endParaRPr lang="nl-NL" dirty="0"/>
          </a:p>
        </p:txBody>
      </p:sp>
      <p:pic>
        <p:nvPicPr>
          <p:cNvPr id="7" name="Graphic 6">
            <a:extLst>
              <a:ext uri="{FF2B5EF4-FFF2-40B4-BE49-F238E27FC236}">
                <a16:creationId xmlns:a16="http://schemas.microsoft.com/office/drawing/2014/main" id="{055D4B07-6D72-EB7F-A2CF-3D453BFC49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4048" y="647267"/>
            <a:ext cx="409575" cy="409575"/>
          </a:xfrm>
          <a:prstGeom prst="rect">
            <a:avLst/>
          </a:prstGeom>
        </p:spPr>
      </p:pic>
      <p:sp>
        <p:nvSpPr>
          <p:cNvPr id="4" name="Tekstballon: rechthoek met afgeronde hoeken 3">
            <a:extLst>
              <a:ext uri="{FF2B5EF4-FFF2-40B4-BE49-F238E27FC236}">
                <a16:creationId xmlns:a16="http://schemas.microsoft.com/office/drawing/2014/main" id="{E914CC41-1C69-BB39-97F3-CE4EE74204E9}"/>
              </a:ext>
            </a:extLst>
          </p:cNvPr>
          <p:cNvSpPr/>
          <p:nvPr/>
        </p:nvSpPr>
        <p:spPr>
          <a:xfrm>
            <a:off x="7362389" y="1231226"/>
            <a:ext cx="3518046" cy="2624402"/>
          </a:xfrm>
          <a:prstGeom prst="wedgeRoundRectCallout">
            <a:avLst>
              <a:gd name="adj1" fmla="val -94625"/>
              <a:gd name="adj2" fmla="val -2072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masis MT Pro Black" panose="02040A04050005020304" pitchFamily="18" charset="0"/>
              <a:buChar char="”"/>
            </a:pPr>
            <a:r>
              <a:rPr lang="nl-NL" sz="1400" dirty="0">
                <a:latin typeface="Amasis MT Pro Black" panose="020B0604020202020204" pitchFamily="18" charset="0"/>
              </a:rPr>
              <a:t>Informatiesessies</a:t>
            </a:r>
          </a:p>
          <a:p>
            <a:pPr marL="285750" indent="-285750">
              <a:buFont typeface="Amasis MT Pro Black" panose="02040A04050005020304" pitchFamily="18" charset="0"/>
              <a:buChar char="”"/>
            </a:pPr>
            <a:r>
              <a:rPr lang="nl-NL" sz="1400" dirty="0">
                <a:latin typeface="Amasis MT Pro Black" panose="020B0604020202020204" pitchFamily="18" charset="0"/>
              </a:rPr>
              <a:t>Interactieve bijeenkomsten</a:t>
            </a:r>
          </a:p>
          <a:p>
            <a:pPr marL="285750" indent="-285750">
              <a:buFont typeface="Amasis MT Pro Black" panose="02040A04050005020304" pitchFamily="18" charset="0"/>
              <a:buChar char="”"/>
            </a:pPr>
            <a:r>
              <a:rPr lang="nl-NL" sz="1400" dirty="0">
                <a:latin typeface="Amasis MT Pro Black" panose="020B0604020202020204" pitchFamily="18" charset="0"/>
              </a:rPr>
              <a:t>Film / video</a:t>
            </a:r>
          </a:p>
          <a:p>
            <a:pPr marL="285750" indent="-285750">
              <a:buFont typeface="Amasis MT Pro Black" panose="02040A04050005020304" pitchFamily="18" charset="0"/>
              <a:buChar char="”"/>
            </a:pPr>
            <a:r>
              <a:rPr lang="nl-NL" sz="1400" dirty="0">
                <a:latin typeface="Amasis MT Pro Black" panose="020B0604020202020204" pitchFamily="18" charset="0"/>
              </a:rPr>
              <a:t>Instant messaging (WhatsApp, chat)</a:t>
            </a:r>
          </a:p>
          <a:p>
            <a:pPr marL="285750" indent="-285750">
              <a:buFont typeface="Amasis MT Pro Black" panose="02040A04050005020304" pitchFamily="18" charset="0"/>
              <a:buChar char="”"/>
            </a:pPr>
            <a:r>
              <a:rPr lang="nl-NL" sz="1400" dirty="0">
                <a:latin typeface="Amasis MT Pro Black" panose="020B0604020202020204" pitchFamily="18" charset="0"/>
              </a:rPr>
              <a:t>Korte e-mails</a:t>
            </a:r>
          </a:p>
          <a:p>
            <a:pPr marL="285750" indent="-285750">
              <a:buFont typeface="Amasis MT Pro Black" panose="02040A04050005020304" pitchFamily="18" charset="0"/>
              <a:buChar char="”"/>
            </a:pPr>
            <a:r>
              <a:rPr lang="nl-NL" sz="1400" dirty="0">
                <a:latin typeface="Amasis MT Pro Black" panose="020B0604020202020204" pitchFamily="18" charset="0"/>
              </a:rPr>
              <a:t>Sociaal platform</a:t>
            </a:r>
          </a:p>
          <a:p>
            <a:pPr marL="285750" indent="-285750">
              <a:buFont typeface="Amasis MT Pro Black" panose="02040A04050005020304" pitchFamily="18" charset="0"/>
              <a:buChar char="”"/>
            </a:pPr>
            <a:r>
              <a:rPr lang="nl-NL" sz="1400" dirty="0">
                <a:latin typeface="Amasis MT Pro Black" panose="020B0604020202020204" pitchFamily="18" charset="0"/>
              </a:rPr>
              <a:t>Mobiel intranet</a:t>
            </a:r>
          </a:p>
          <a:p>
            <a:pPr marL="285750" indent="-285750">
              <a:buFont typeface="Amasis MT Pro Black" panose="02040A04050005020304" pitchFamily="18" charset="0"/>
              <a:buChar char="”"/>
            </a:pPr>
            <a:r>
              <a:rPr lang="nl-NL" sz="1400" dirty="0">
                <a:latin typeface="Amasis MT Pro Black" panose="020B0604020202020204" pitchFamily="18" charset="0"/>
              </a:rPr>
              <a:t>Personeelsmagazine</a:t>
            </a:r>
          </a:p>
          <a:p>
            <a:pPr marL="285750" indent="-285750">
              <a:buFont typeface="Amasis MT Pro Black" panose="02040A04050005020304" pitchFamily="18" charset="0"/>
              <a:buChar char="”"/>
            </a:pPr>
            <a:r>
              <a:rPr lang="nl-NL" sz="1400" dirty="0">
                <a:latin typeface="Amasis MT Pro Black" panose="020B0604020202020204" pitchFamily="18" charset="0"/>
              </a:rPr>
              <a:t>Onboarding tools</a:t>
            </a:r>
          </a:p>
          <a:p>
            <a:pPr marL="285750" indent="-285750">
              <a:buFont typeface="Amasis MT Pro Black" panose="02040A04050005020304" pitchFamily="18" charset="0"/>
              <a:buChar char="”"/>
            </a:pPr>
            <a:r>
              <a:rPr lang="nl-NL" sz="1400" dirty="0">
                <a:latin typeface="Amasis MT Pro Black" panose="020B0604020202020204" pitchFamily="18" charset="0"/>
              </a:rPr>
              <a:t>Online leerplatform</a:t>
            </a:r>
          </a:p>
        </p:txBody>
      </p:sp>
      <p:pic>
        <p:nvPicPr>
          <p:cNvPr id="5" name="Afbeelding 4" descr="Afbeelding met tekst&#10;&#10;Automatisch gegenereerde beschrijving">
            <a:extLst>
              <a:ext uri="{FF2B5EF4-FFF2-40B4-BE49-F238E27FC236}">
                <a16:creationId xmlns:a16="http://schemas.microsoft.com/office/drawing/2014/main" id="{2D7BB6EE-9FC5-F8A7-3A47-524684898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 y="-197477"/>
            <a:ext cx="1309100" cy="1309100"/>
          </a:xfrm>
          <a:prstGeom prst="rect">
            <a:avLst/>
          </a:prstGeom>
        </p:spPr>
      </p:pic>
    </p:spTree>
    <p:extLst>
      <p:ext uri="{BB962C8B-B14F-4D97-AF65-F5344CB8AC3E}">
        <p14:creationId xmlns:p14="http://schemas.microsoft.com/office/powerpoint/2010/main" val="1374451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angepast 9">
      <a:dk1>
        <a:sysClr val="windowText" lastClr="000000"/>
      </a:dk1>
      <a:lt1>
        <a:sysClr val="window" lastClr="FFFFFF"/>
      </a:lt1>
      <a:dk2>
        <a:srgbClr val="1E525E"/>
      </a:dk2>
      <a:lt2>
        <a:srgbClr val="EBEBEB"/>
      </a:lt2>
      <a:accent1>
        <a:srgbClr val="EE7203"/>
      </a:accent1>
      <a:accent2>
        <a:srgbClr val="EE7203"/>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247</TotalTime>
  <Words>953</Words>
  <Application>Microsoft Office PowerPoint</Application>
  <PresentationFormat>Breedbeeld</PresentationFormat>
  <Paragraphs>144</Paragraphs>
  <Slides>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vt:i4>
      </vt:variant>
    </vt:vector>
  </HeadingPairs>
  <TitlesOfParts>
    <vt:vector size="13" baseType="lpstr">
      <vt:lpstr>Amasis MT Pro Black</vt:lpstr>
      <vt:lpstr>Arial</vt:lpstr>
      <vt:lpstr>Calibri</vt:lpstr>
      <vt:lpstr>Century Gothic</vt:lpstr>
      <vt:lpstr>Wingdings</vt:lpstr>
      <vt:lpstr>Wingdings 3</vt:lpstr>
      <vt:lpstr>Ion</vt:lpstr>
      <vt:lpstr> </vt:lpstr>
      <vt:lpstr>Onderdelen Communicatieplan LLO</vt:lpstr>
      <vt:lpstr>Onderdelen Communicatieplan LLO</vt:lpstr>
      <vt:lpstr>Onderdelen Communicatieplan LLO</vt:lpstr>
      <vt:lpstr>Onderdelen Communicatieplan LLO</vt:lpstr>
      <vt:lpstr>Onderdelen Communicatieplan 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Sonja van der Molen</dc:creator>
  <cp:lastModifiedBy>Sonja van der Molen</cp:lastModifiedBy>
  <cp:revision>2</cp:revision>
  <dcterms:created xsi:type="dcterms:W3CDTF">2023-01-04T10:06:24Z</dcterms:created>
  <dcterms:modified xsi:type="dcterms:W3CDTF">2023-01-11T15:49:39Z</dcterms:modified>
</cp:coreProperties>
</file>